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56"/>
  </p:notesMasterIdLst>
  <p:sldIdLst>
    <p:sldId id="256" r:id="rId2"/>
    <p:sldId id="257" r:id="rId3"/>
    <p:sldId id="408" r:id="rId4"/>
    <p:sldId id="669" r:id="rId5"/>
    <p:sldId id="685" r:id="rId6"/>
    <p:sldId id="687" r:id="rId7"/>
    <p:sldId id="680" r:id="rId8"/>
    <p:sldId id="678" r:id="rId9"/>
    <p:sldId id="679" r:id="rId10"/>
    <p:sldId id="681" r:id="rId11"/>
    <p:sldId id="682" r:id="rId12"/>
    <p:sldId id="683" r:id="rId13"/>
    <p:sldId id="684" r:id="rId14"/>
    <p:sldId id="651" r:id="rId15"/>
    <p:sldId id="670" r:id="rId16"/>
    <p:sldId id="674" r:id="rId17"/>
    <p:sldId id="612" r:id="rId18"/>
    <p:sldId id="613" r:id="rId19"/>
    <p:sldId id="618" r:id="rId20"/>
    <p:sldId id="614" r:id="rId21"/>
    <p:sldId id="671" r:id="rId22"/>
    <p:sldId id="672" r:id="rId23"/>
    <p:sldId id="673" r:id="rId24"/>
    <p:sldId id="625" r:id="rId25"/>
    <p:sldId id="629" r:id="rId26"/>
    <p:sldId id="630" r:id="rId27"/>
    <p:sldId id="631" r:id="rId28"/>
    <p:sldId id="632" r:id="rId29"/>
    <p:sldId id="633" r:id="rId30"/>
    <p:sldId id="634" r:id="rId31"/>
    <p:sldId id="636" r:id="rId32"/>
    <p:sldId id="676" r:id="rId33"/>
    <p:sldId id="638" r:id="rId34"/>
    <p:sldId id="677" r:id="rId35"/>
    <p:sldId id="675" r:id="rId36"/>
    <p:sldId id="640" r:id="rId37"/>
    <p:sldId id="652" r:id="rId38"/>
    <p:sldId id="664" r:id="rId39"/>
    <p:sldId id="665" r:id="rId40"/>
    <p:sldId id="668" r:id="rId41"/>
    <p:sldId id="658" r:id="rId42"/>
    <p:sldId id="653" r:id="rId43"/>
    <p:sldId id="654" r:id="rId44"/>
    <p:sldId id="655" r:id="rId45"/>
    <p:sldId id="646" r:id="rId46"/>
    <p:sldId id="649" r:id="rId47"/>
    <p:sldId id="650" r:id="rId48"/>
    <p:sldId id="660" r:id="rId49"/>
    <p:sldId id="661" r:id="rId50"/>
    <p:sldId id="666" r:id="rId51"/>
    <p:sldId id="662" r:id="rId52"/>
    <p:sldId id="657" r:id="rId53"/>
    <p:sldId id="663" r:id="rId54"/>
    <p:sldId id="375"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587" autoAdjust="0"/>
    <p:restoredTop sz="86380" autoAdjust="0"/>
  </p:normalViewPr>
  <p:slideViewPr>
    <p:cSldViewPr>
      <p:cViewPr varScale="1">
        <p:scale>
          <a:sx n="64" d="100"/>
          <a:sy n="64" d="100"/>
        </p:scale>
        <p:origin x="-132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DA3961-E20E-42E8-A36B-96C57476346A}"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F98640EA-F06B-4223-94CC-3A060B6AAF81}">
      <dgm:prSet phldrT="[Text]" custT="1"/>
      <dgm:spPr/>
      <dgm:t>
        <a:bodyPr/>
        <a:lstStyle/>
        <a:p>
          <a:r>
            <a:rPr lang="en-US" sz="2400" b="1" dirty="0" smtClean="0"/>
            <a:t>Libraries</a:t>
          </a:r>
          <a:endParaRPr lang="en-US" sz="2400" b="1" dirty="0"/>
        </a:p>
      </dgm:t>
    </dgm:pt>
    <dgm:pt modelId="{B3C819D3-E70C-4E32-AAA4-7E0E975521BB}" type="parTrans" cxnId="{B73BFEA1-65D7-479D-87CD-E6DAAECA08B5}">
      <dgm:prSet/>
      <dgm:spPr/>
      <dgm:t>
        <a:bodyPr/>
        <a:lstStyle/>
        <a:p>
          <a:endParaRPr lang="en-US"/>
        </a:p>
      </dgm:t>
    </dgm:pt>
    <dgm:pt modelId="{99696A21-92CB-49D0-BB91-9E9A616C0906}" type="sibTrans" cxnId="{B73BFEA1-65D7-479D-87CD-E6DAAECA08B5}">
      <dgm:prSet/>
      <dgm:spPr/>
      <dgm:t>
        <a:bodyPr/>
        <a:lstStyle/>
        <a:p>
          <a:endParaRPr lang="en-US"/>
        </a:p>
      </dgm:t>
    </dgm:pt>
    <dgm:pt modelId="{BE8D76C5-C5BA-4664-8C72-4667A8E3D543}">
      <dgm:prSet phldrT="[Text]" custT="1"/>
      <dgm:spPr/>
      <dgm:t>
        <a:bodyPr/>
        <a:lstStyle/>
        <a:p>
          <a:r>
            <a:rPr lang="en-US" sz="2400" b="1" dirty="0" smtClean="0"/>
            <a:t>Publishers</a:t>
          </a:r>
          <a:endParaRPr lang="en-US" sz="2400" b="1" dirty="0"/>
        </a:p>
      </dgm:t>
    </dgm:pt>
    <dgm:pt modelId="{E8FFA1F5-DDF4-447B-BDDB-DBB57CA27693}" type="parTrans" cxnId="{FA0FDD70-3718-47FF-9C21-67B0D7EABD50}">
      <dgm:prSet/>
      <dgm:spPr/>
      <dgm:t>
        <a:bodyPr/>
        <a:lstStyle/>
        <a:p>
          <a:endParaRPr lang="en-US"/>
        </a:p>
      </dgm:t>
    </dgm:pt>
    <dgm:pt modelId="{052683F0-09D4-426D-AC21-CABC30FBFD0B}" type="sibTrans" cxnId="{FA0FDD70-3718-47FF-9C21-67B0D7EABD50}">
      <dgm:prSet/>
      <dgm:spPr/>
      <dgm:t>
        <a:bodyPr/>
        <a:lstStyle/>
        <a:p>
          <a:endParaRPr lang="en-US"/>
        </a:p>
      </dgm:t>
    </dgm:pt>
    <dgm:pt modelId="{B0931797-595B-4B28-A9E5-1A4427C7D772}">
      <dgm:prSet phldrT="[Text]" custT="1"/>
      <dgm:spPr/>
      <dgm:t>
        <a:bodyPr/>
        <a:lstStyle/>
        <a:p>
          <a:r>
            <a:rPr lang="en-US" sz="2400" b="1" dirty="0" smtClean="0"/>
            <a:t>Service Providers</a:t>
          </a:r>
          <a:endParaRPr lang="en-US" sz="2400" b="1" dirty="0"/>
        </a:p>
      </dgm:t>
    </dgm:pt>
    <dgm:pt modelId="{04876B6D-F865-4188-AE69-03EF459F45D7}" type="parTrans" cxnId="{2E2BB186-ACFF-4D3E-88FC-B09F526731E9}">
      <dgm:prSet/>
      <dgm:spPr/>
      <dgm:t>
        <a:bodyPr/>
        <a:lstStyle/>
        <a:p>
          <a:endParaRPr lang="en-US"/>
        </a:p>
      </dgm:t>
    </dgm:pt>
    <dgm:pt modelId="{4719AF97-2A15-4328-B333-6E88D93B4DAF}" type="sibTrans" cxnId="{2E2BB186-ACFF-4D3E-88FC-B09F526731E9}">
      <dgm:prSet/>
      <dgm:spPr/>
      <dgm:t>
        <a:bodyPr/>
        <a:lstStyle/>
        <a:p>
          <a:endParaRPr lang="en-US"/>
        </a:p>
      </dgm:t>
    </dgm:pt>
    <dgm:pt modelId="{E87F4DFC-BA80-45F4-9EDE-419AB8D56AF4}">
      <dgm:prSet phldrT="[Text]"/>
      <dgm:spPr/>
      <dgm:t>
        <a:bodyPr/>
        <a:lstStyle/>
        <a:p>
          <a:endParaRPr lang="en-US" dirty="0"/>
        </a:p>
      </dgm:t>
    </dgm:pt>
    <dgm:pt modelId="{112E5BCD-4440-4550-8217-587F9B552DAD}" type="parTrans" cxnId="{D13E9AAE-A2D0-4590-85A7-575BC94A522A}">
      <dgm:prSet/>
      <dgm:spPr/>
      <dgm:t>
        <a:bodyPr/>
        <a:lstStyle/>
        <a:p>
          <a:endParaRPr lang="en-US"/>
        </a:p>
      </dgm:t>
    </dgm:pt>
    <dgm:pt modelId="{EC66DD92-032D-4525-AC98-BBB946671297}" type="sibTrans" cxnId="{D13E9AAE-A2D0-4590-85A7-575BC94A522A}">
      <dgm:prSet/>
      <dgm:spPr/>
      <dgm:t>
        <a:bodyPr/>
        <a:lstStyle/>
        <a:p>
          <a:endParaRPr lang="en-US"/>
        </a:p>
      </dgm:t>
    </dgm:pt>
    <dgm:pt modelId="{6A2F7357-43B8-4C8B-A70D-C301B6FB5D29}">
      <dgm:prSet phldrT="[Text]"/>
      <dgm:spPr/>
      <dgm:t>
        <a:bodyPr/>
        <a:lstStyle/>
        <a:p>
          <a:endParaRPr lang="en-US" dirty="0"/>
        </a:p>
      </dgm:t>
    </dgm:pt>
    <dgm:pt modelId="{8E3C9684-C875-4828-B149-DE168C9B8B1C}" type="parTrans" cxnId="{6467DE31-515D-47F8-AC59-41AF4A247026}">
      <dgm:prSet/>
      <dgm:spPr/>
      <dgm:t>
        <a:bodyPr/>
        <a:lstStyle/>
        <a:p>
          <a:endParaRPr lang="en-US"/>
        </a:p>
      </dgm:t>
    </dgm:pt>
    <dgm:pt modelId="{A7468FE1-CEC2-4962-B1DA-12CC6DB5C68E}" type="sibTrans" cxnId="{6467DE31-515D-47F8-AC59-41AF4A247026}">
      <dgm:prSet/>
      <dgm:spPr/>
      <dgm:t>
        <a:bodyPr/>
        <a:lstStyle/>
        <a:p>
          <a:endParaRPr lang="en-US"/>
        </a:p>
      </dgm:t>
    </dgm:pt>
    <dgm:pt modelId="{39A7FD89-6381-44BB-80A3-0A641AA07360}">
      <dgm:prSet phldrT="[Text]"/>
      <dgm:spPr/>
      <dgm:t>
        <a:bodyPr/>
        <a:lstStyle/>
        <a:p>
          <a:endParaRPr lang="en-US" dirty="0"/>
        </a:p>
      </dgm:t>
    </dgm:pt>
    <dgm:pt modelId="{8773D2E2-CECA-40AF-A54D-EDF00CA72332}" type="parTrans" cxnId="{70002E83-8C9F-4B22-833F-8DD10B1E36CC}">
      <dgm:prSet/>
      <dgm:spPr/>
      <dgm:t>
        <a:bodyPr/>
        <a:lstStyle/>
        <a:p>
          <a:endParaRPr lang="en-US"/>
        </a:p>
      </dgm:t>
    </dgm:pt>
    <dgm:pt modelId="{0DA9AF2A-D95E-4DB3-9A6B-19EF101EEA39}" type="sibTrans" cxnId="{70002E83-8C9F-4B22-833F-8DD10B1E36CC}">
      <dgm:prSet/>
      <dgm:spPr/>
      <dgm:t>
        <a:bodyPr/>
        <a:lstStyle/>
        <a:p>
          <a:endParaRPr lang="en-US"/>
        </a:p>
      </dgm:t>
    </dgm:pt>
    <dgm:pt modelId="{F1EBF237-C986-473E-9A22-175F492556A9}">
      <dgm:prSet phldrT="[Text]"/>
      <dgm:spPr/>
      <dgm:t>
        <a:bodyPr/>
        <a:lstStyle/>
        <a:p>
          <a:endParaRPr lang="en-US" dirty="0"/>
        </a:p>
      </dgm:t>
    </dgm:pt>
    <dgm:pt modelId="{653B263E-3130-4CCB-8231-A92EA461058C}" type="parTrans" cxnId="{2C41D465-2F57-4ABA-9FD5-613FF10D60D4}">
      <dgm:prSet/>
      <dgm:spPr/>
      <dgm:t>
        <a:bodyPr/>
        <a:lstStyle/>
        <a:p>
          <a:endParaRPr lang="en-US"/>
        </a:p>
      </dgm:t>
    </dgm:pt>
    <dgm:pt modelId="{5F317A8B-D316-459E-B145-5C5D4AE8E69F}" type="sibTrans" cxnId="{2C41D465-2F57-4ABA-9FD5-613FF10D60D4}">
      <dgm:prSet/>
      <dgm:spPr/>
      <dgm:t>
        <a:bodyPr/>
        <a:lstStyle/>
        <a:p>
          <a:endParaRPr lang="en-US"/>
        </a:p>
      </dgm:t>
    </dgm:pt>
    <dgm:pt modelId="{2524C531-F3EF-487C-817F-76E6102EE3B3}">
      <dgm:prSet phldrT="[Text]"/>
      <dgm:spPr/>
      <dgm:t>
        <a:bodyPr/>
        <a:lstStyle/>
        <a:p>
          <a:endParaRPr lang="en-US" dirty="0"/>
        </a:p>
      </dgm:t>
    </dgm:pt>
    <dgm:pt modelId="{4B0249F9-9E2E-4B1F-9409-CF29C5153C8E}" type="parTrans" cxnId="{9D2B4D5D-FB28-4B27-B572-BB7266EDB58E}">
      <dgm:prSet/>
      <dgm:spPr/>
      <dgm:t>
        <a:bodyPr/>
        <a:lstStyle/>
        <a:p>
          <a:endParaRPr lang="en-US"/>
        </a:p>
      </dgm:t>
    </dgm:pt>
    <dgm:pt modelId="{1B4C3615-B86E-4259-A3AE-53FE66978ED6}" type="sibTrans" cxnId="{9D2B4D5D-FB28-4B27-B572-BB7266EDB58E}">
      <dgm:prSet/>
      <dgm:spPr/>
      <dgm:t>
        <a:bodyPr/>
        <a:lstStyle/>
        <a:p>
          <a:endParaRPr lang="en-US"/>
        </a:p>
      </dgm:t>
    </dgm:pt>
    <dgm:pt modelId="{DF8D27F8-E31E-4D4B-9B70-D6101DB8D805}">
      <dgm:prSet phldrT="[Text]"/>
      <dgm:spPr/>
      <dgm:t>
        <a:bodyPr/>
        <a:lstStyle/>
        <a:p>
          <a:endParaRPr lang="en-US" dirty="0"/>
        </a:p>
      </dgm:t>
    </dgm:pt>
    <dgm:pt modelId="{F55F01E3-E4F8-4BBE-974D-AE338D0AB811}" type="parTrans" cxnId="{0923FDF5-7276-4CA0-B6AC-EEE4A849BA69}">
      <dgm:prSet/>
      <dgm:spPr/>
      <dgm:t>
        <a:bodyPr/>
        <a:lstStyle/>
        <a:p>
          <a:endParaRPr lang="en-US"/>
        </a:p>
      </dgm:t>
    </dgm:pt>
    <dgm:pt modelId="{635000F4-BBB0-478B-864F-1BE9E54D58B8}" type="sibTrans" cxnId="{0923FDF5-7276-4CA0-B6AC-EEE4A849BA69}">
      <dgm:prSet/>
      <dgm:spPr/>
      <dgm:t>
        <a:bodyPr/>
        <a:lstStyle/>
        <a:p>
          <a:endParaRPr lang="en-US"/>
        </a:p>
      </dgm:t>
    </dgm:pt>
    <dgm:pt modelId="{1F9A58BC-1EA5-470C-97F6-DF8D8CD4E1F1}">
      <dgm:prSet phldrT="[Text]"/>
      <dgm:spPr/>
      <dgm:t>
        <a:bodyPr/>
        <a:lstStyle/>
        <a:p>
          <a:endParaRPr lang="en-US" dirty="0"/>
        </a:p>
      </dgm:t>
    </dgm:pt>
    <dgm:pt modelId="{DE8145BD-2653-4DAE-90D9-57CBC92DF6D2}" type="parTrans" cxnId="{F15EFA53-89CE-491A-8006-88FAAF5EBB09}">
      <dgm:prSet/>
      <dgm:spPr/>
      <dgm:t>
        <a:bodyPr/>
        <a:lstStyle/>
        <a:p>
          <a:endParaRPr lang="en-US"/>
        </a:p>
      </dgm:t>
    </dgm:pt>
    <dgm:pt modelId="{E8CA0B4A-9613-4389-8F0B-42C28B37AB91}" type="sibTrans" cxnId="{F15EFA53-89CE-491A-8006-88FAAF5EBB09}">
      <dgm:prSet/>
      <dgm:spPr/>
      <dgm:t>
        <a:bodyPr/>
        <a:lstStyle/>
        <a:p>
          <a:endParaRPr lang="en-US"/>
        </a:p>
      </dgm:t>
    </dgm:pt>
    <dgm:pt modelId="{027BF998-2F17-4DF9-8BDB-7B0BDBEC3E6E}">
      <dgm:prSet phldrT="[Text]"/>
      <dgm:spPr/>
      <dgm:t>
        <a:bodyPr/>
        <a:lstStyle/>
        <a:p>
          <a:endParaRPr lang="en-US" dirty="0"/>
        </a:p>
      </dgm:t>
    </dgm:pt>
    <dgm:pt modelId="{9EB1B004-2ED1-4CD2-B0CB-0DE061FA2104}" type="parTrans" cxnId="{06165625-D5A9-4249-9D70-DB784062C476}">
      <dgm:prSet/>
      <dgm:spPr/>
      <dgm:t>
        <a:bodyPr/>
        <a:lstStyle/>
        <a:p>
          <a:endParaRPr lang="en-US"/>
        </a:p>
      </dgm:t>
    </dgm:pt>
    <dgm:pt modelId="{87F89B0D-6633-448A-AECF-B8B43DE79150}" type="sibTrans" cxnId="{06165625-D5A9-4249-9D70-DB784062C476}">
      <dgm:prSet/>
      <dgm:spPr/>
      <dgm:t>
        <a:bodyPr/>
        <a:lstStyle/>
        <a:p>
          <a:endParaRPr lang="en-US"/>
        </a:p>
      </dgm:t>
    </dgm:pt>
    <dgm:pt modelId="{9723C075-73FF-417A-A72F-626D769CBB62}" type="pres">
      <dgm:prSet presAssocID="{29DA3961-E20E-42E8-A36B-96C57476346A}" presName="linear" presStyleCnt="0">
        <dgm:presLayoutVars>
          <dgm:dir/>
          <dgm:animLvl val="lvl"/>
          <dgm:resizeHandles val="exact"/>
        </dgm:presLayoutVars>
      </dgm:prSet>
      <dgm:spPr/>
      <dgm:t>
        <a:bodyPr/>
        <a:lstStyle/>
        <a:p>
          <a:endParaRPr lang="en-US"/>
        </a:p>
      </dgm:t>
    </dgm:pt>
    <dgm:pt modelId="{1CFD445C-EB64-47B7-B062-FF6A18D94266}" type="pres">
      <dgm:prSet presAssocID="{F98640EA-F06B-4223-94CC-3A060B6AAF81}" presName="parentLin" presStyleCnt="0"/>
      <dgm:spPr/>
    </dgm:pt>
    <dgm:pt modelId="{363B2CAE-F8C5-494D-AF73-197807B98625}" type="pres">
      <dgm:prSet presAssocID="{F98640EA-F06B-4223-94CC-3A060B6AAF81}" presName="parentLeftMargin" presStyleLbl="node1" presStyleIdx="0" presStyleCnt="3"/>
      <dgm:spPr/>
      <dgm:t>
        <a:bodyPr/>
        <a:lstStyle/>
        <a:p>
          <a:endParaRPr lang="en-US"/>
        </a:p>
      </dgm:t>
    </dgm:pt>
    <dgm:pt modelId="{0650CC15-9B84-44C4-9CE8-0B63E725E483}" type="pres">
      <dgm:prSet presAssocID="{F98640EA-F06B-4223-94CC-3A060B6AAF81}" presName="parentText" presStyleLbl="node1" presStyleIdx="0" presStyleCnt="3">
        <dgm:presLayoutVars>
          <dgm:chMax val="0"/>
          <dgm:bulletEnabled val="1"/>
        </dgm:presLayoutVars>
      </dgm:prSet>
      <dgm:spPr/>
      <dgm:t>
        <a:bodyPr/>
        <a:lstStyle/>
        <a:p>
          <a:endParaRPr lang="en-US"/>
        </a:p>
      </dgm:t>
    </dgm:pt>
    <dgm:pt modelId="{D91F5C65-3512-4D7B-9D51-8EABDEAC6390}" type="pres">
      <dgm:prSet presAssocID="{F98640EA-F06B-4223-94CC-3A060B6AAF81}" presName="negativeSpace" presStyleCnt="0"/>
      <dgm:spPr/>
    </dgm:pt>
    <dgm:pt modelId="{E5CF7994-16DD-472F-AB12-384E97C259B4}" type="pres">
      <dgm:prSet presAssocID="{F98640EA-F06B-4223-94CC-3A060B6AAF81}" presName="childText" presStyleLbl="conFgAcc1" presStyleIdx="0" presStyleCnt="3">
        <dgm:presLayoutVars>
          <dgm:bulletEnabled val="1"/>
        </dgm:presLayoutVars>
      </dgm:prSet>
      <dgm:spPr/>
      <dgm:t>
        <a:bodyPr/>
        <a:lstStyle/>
        <a:p>
          <a:endParaRPr lang="en-US"/>
        </a:p>
      </dgm:t>
    </dgm:pt>
    <dgm:pt modelId="{78DDBE2D-7257-4355-84E6-50A2EB9F5CE6}" type="pres">
      <dgm:prSet presAssocID="{99696A21-92CB-49D0-BB91-9E9A616C0906}" presName="spaceBetweenRectangles" presStyleCnt="0"/>
      <dgm:spPr/>
    </dgm:pt>
    <dgm:pt modelId="{EA0830ED-3927-43BF-B831-3833F3153346}" type="pres">
      <dgm:prSet presAssocID="{BE8D76C5-C5BA-4664-8C72-4667A8E3D543}" presName="parentLin" presStyleCnt="0"/>
      <dgm:spPr/>
    </dgm:pt>
    <dgm:pt modelId="{B581FDE8-721B-47E1-AD76-6D640437F69E}" type="pres">
      <dgm:prSet presAssocID="{BE8D76C5-C5BA-4664-8C72-4667A8E3D543}" presName="parentLeftMargin" presStyleLbl="node1" presStyleIdx="0" presStyleCnt="3"/>
      <dgm:spPr/>
      <dgm:t>
        <a:bodyPr/>
        <a:lstStyle/>
        <a:p>
          <a:endParaRPr lang="en-US"/>
        </a:p>
      </dgm:t>
    </dgm:pt>
    <dgm:pt modelId="{AE7B78F7-1500-4398-830A-65325F8A70BE}" type="pres">
      <dgm:prSet presAssocID="{BE8D76C5-C5BA-4664-8C72-4667A8E3D543}" presName="parentText" presStyleLbl="node1" presStyleIdx="1" presStyleCnt="3">
        <dgm:presLayoutVars>
          <dgm:chMax val="0"/>
          <dgm:bulletEnabled val="1"/>
        </dgm:presLayoutVars>
      </dgm:prSet>
      <dgm:spPr/>
      <dgm:t>
        <a:bodyPr/>
        <a:lstStyle/>
        <a:p>
          <a:endParaRPr lang="en-US"/>
        </a:p>
      </dgm:t>
    </dgm:pt>
    <dgm:pt modelId="{D88F5316-4CC9-4F25-ADEA-02CCA52BEAA8}" type="pres">
      <dgm:prSet presAssocID="{BE8D76C5-C5BA-4664-8C72-4667A8E3D543}" presName="negativeSpace" presStyleCnt="0"/>
      <dgm:spPr/>
    </dgm:pt>
    <dgm:pt modelId="{719AC312-CE55-4666-A21C-B4C8CFC09DC8}" type="pres">
      <dgm:prSet presAssocID="{BE8D76C5-C5BA-4664-8C72-4667A8E3D543}" presName="childText" presStyleLbl="conFgAcc1" presStyleIdx="1" presStyleCnt="3">
        <dgm:presLayoutVars>
          <dgm:bulletEnabled val="1"/>
        </dgm:presLayoutVars>
      </dgm:prSet>
      <dgm:spPr/>
      <dgm:t>
        <a:bodyPr/>
        <a:lstStyle/>
        <a:p>
          <a:endParaRPr lang="en-US"/>
        </a:p>
      </dgm:t>
    </dgm:pt>
    <dgm:pt modelId="{CCC5318E-6263-4342-A085-D06BFC7E9FB2}" type="pres">
      <dgm:prSet presAssocID="{052683F0-09D4-426D-AC21-CABC30FBFD0B}" presName="spaceBetweenRectangles" presStyleCnt="0"/>
      <dgm:spPr/>
    </dgm:pt>
    <dgm:pt modelId="{0377D534-E197-497E-9E8D-490C56E05BAA}" type="pres">
      <dgm:prSet presAssocID="{B0931797-595B-4B28-A9E5-1A4427C7D772}" presName="parentLin" presStyleCnt="0"/>
      <dgm:spPr/>
    </dgm:pt>
    <dgm:pt modelId="{1B94FEF2-8E5C-44BB-BBF3-4B3B15F10871}" type="pres">
      <dgm:prSet presAssocID="{B0931797-595B-4B28-A9E5-1A4427C7D772}" presName="parentLeftMargin" presStyleLbl="node1" presStyleIdx="1" presStyleCnt="3"/>
      <dgm:spPr/>
      <dgm:t>
        <a:bodyPr/>
        <a:lstStyle/>
        <a:p>
          <a:endParaRPr lang="en-US"/>
        </a:p>
      </dgm:t>
    </dgm:pt>
    <dgm:pt modelId="{2D34B95F-2EA9-44AB-8E58-85AD761875A6}" type="pres">
      <dgm:prSet presAssocID="{B0931797-595B-4B28-A9E5-1A4427C7D772}" presName="parentText" presStyleLbl="node1" presStyleIdx="2" presStyleCnt="3">
        <dgm:presLayoutVars>
          <dgm:chMax val="0"/>
          <dgm:bulletEnabled val="1"/>
        </dgm:presLayoutVars>
      </dgm:prSet>
      <dgm:spPr/>
      <dgm:t>
        <a:bodyPr/>
        <a:lstStyle/>
        <a:p>
          <a:endParaRPr lang="en-US"/>
        </a:p>
      </dgm:t>
    </dgm:pt>
    <dgm:pt modelId="{83CD604D-3E8B-4E85-BFB6-E1EF6DA4ADE8}" type="pres">
      <dgm:prSet presAssocID="{B0931797-595B-4B28-A9E5-1A4427C7D772}" presName="negativeSpace" presStyleCnt="0"/>
      <dgm:spPr/>
    </dgm:pt>
    <dgm:pt modelId="{E2F4E7E6-73D1-4F4F-8DFB-F7002C3D36E6}" type="pres">
      <dgm:prSet presAssocID="{B0931797-595B-4B28-A9E5-1A4427C7D772}" presName="childText" presStyleLbl="conFgAcc1" presStyleIdx="2" presStyleCnt="3">
        <dgm:presLayoutVars>
          <dgm:bulletEnabled val="1"/>
        </dgm:presLayoutVars>
      </dgm:prSet>
      <dgm:spPr/>
      <dgm:t>
        <a:bodyPr/>
        <a:lstStyle/>
        <a:p>
          <a:endParaRPr lang="en-US"/>
        </a:p>
      </dgm:t>
    </dgm:pt>
  </dgm:ptLst>
  <dgm:cxnLst>
    <dgm:cxn modelId="{9D2B4D5D-FB28-4B27-B572-BB7266EDB58E}" srcId="{B0931797-595B-4B28-A9E5-1A4427C7D772}" destId="{2524C531-F3EF-487C-817F-76E6102EE3B3}" srcOrd="1" destOrd="0" parTransId="{4B0249F9-9E2E-4B1F-9409-CF29C5153C8E}" sibTransId="{1B4C3615-B86E-4259-A3AE-53FE66978ED6}"/>
    <dgm:cxn modelId="{CCF99E9A-9F27-49F9-9206-EEAD9000A5D9}" type="presOf" srcId="{F98640EA-F06B-4223-94CC-3A060B6AAF81}" destId="{0650CC15-9B84-44C4-9CE8-0B63E725E483}" srcOrd="1" destOrd="0" presId="urn:microsoft.com/office/officeart/2005/8/layout/list1"/>
    <dgm:cxn modelId="{D13E9AAE-A2D0-4590-85A7-575BC94A522A}" srcId="{F98640EA-F06B-4223-94CC-3A060B6AAF81}" destId="{E87F4DFC-BA80-45F4-9EDE-419AB8D56AF4}" srcOrd="2" destOrd="0" parTransId="{112E5BCD-4440-4550-8217-587F9B552DAD}" sibTransId="{EC66DD92-032D-4525-AC98-BBB946671297}"/>
    <dgm:cxn modelId="{B73BFEA1-65D7-479D-87CD-E6DAAECA08B5}" srcId="{29DA3961-E20E-42E8-A36B-96C57476346A}" destId="{F98640EA-F06B-4223-94CC-3A060B6AAF81}" srcOrd="0" destOrd="0" parTransId="{B3C819D3-E70C-4E32-AAA4-7E0E975521BB}" sibTransId="{99696A21-92CB-49D0-BB91-9E9A616C0906}"/>
    <dgm:cxn modelId="{9F34A4C5-14F3-4024-8C9D-C9583F49AD49}" type="presOf" srcId="{BE8D76C5-C5BA-4664-8C72-4667A8E3D543}" destId="{AE7B78F7-1500-4398-830A-65325F8A70BE}" srcOrd="1" destOrd="0" presId="urn:microsoft.com/office/officeart/2005/8/layout/list1"/>
    <dgm:cxn modelId="{6467DE31-515D-47F8-AC59-41AF4A247026}" srcId="{F98640EA-F06B-4223-94CC-3A060B6AAF81}" destId="{6A2F7357-43B8-4C8B-A70D-C301B6FB5D29}" srcOrd="1" destOrd="0" parTransId="{8E3C9684-C875-4828-B149-DE168C9B8B1C}" sibTransId="{A7468FE1-CEC2-4962-B1DA-12CC6DB5C68E}"/>
    <dgm:cxn modelId="{70002E83-8C9F-4B22-833F-8DD10B1E36CC}" srcId="{BE8D76C5-C5BA-4664-8C72-4667A8E3D543}" destId="{39A7FD89-6381-44BB-80A3-0A641AA07360}" srcOrd="2" destOrd="0" parTransId="{8773D2E2-CECA-40AF-A54D-EDF00CA72332}" sibTransId="{0DA9AF2A-D95E-4DB3-9A6B-19EF101EEA39}"/>
    <dgm:cxn modelId="{B02C3AF5-A07A-4618-AD5C-E649D47441F8}" type="presOf" srcId="{BE8D76C5-C5BA-4664-8C72-4667A8E3D543}" destId="{B581FDE8-721B-47E1-AD76-6D640437F69E}" srcOrd="0" destOrd="0" presId="urn:microsoft.com/office/officeart/2005/8/layout/list1"/>
    <dgm:cxn modelId="{2AA76C22-7008-4DEC-BFDF-5644FBD1940D}" type="presOf" srcId="{6A2F7357-43B8-4C8B-A70D-C301B6FB5D29}" destId="{E5CF7994-16DD-472F-AB12-384E97C259B4}" srcOrd="0" destOrd="1" presId="urn:microsoft.com/office/officeart/2005/8/layout/list1"/>
    <dgm:cxn modelId="{FA0FDD70-3718-47FF-9C21-67B0D7EABD50}" srcId="{29DA3961-E20E-42E8-A36B-96C57476346A}" destId="{BE8D76C5-C5BA-4664-8C72-4667A8E3D543}" srcOrd="1" destOrd="0" parTransId="{E8FFA1F5-DDF4-447B-BDDB-DBB57CA27693}" sibTransId="{052683F0-09D4-426D-AC21-CABC30FBFD0B}"/>
    <dgm:cxn modelId="{31CD6949-7E7F-46B7-BA21-BFFAA2B2FB1A}" type="presOf" srcId="{2524C531-F3EF-487C-817F-76E6102EE3B3}" destId="{E2F4E7E6-73D1-4F4F-8DFB-F7002C3D36E6}" srcOrd="0" destOrd="1" presId="urn:microsoft.com/office/officeart/2005/8/layout/list1"/>
    <dgm:cxn modelId="{F15EFA53-89CE-491A-8006-88FAAF5EBB09}" srcId="{F98640EA-F06B-4223-94CC-3A060B6AAF81}" destId="{1F9A58BC-1EA5-470C-97F6-DF8D8CD4E1F1}" srcOrd="0" destOrd="0" parTransId="{DE8145BD-2653-4DAE-90D9-57CBC92DF6D2}" sibTransId="{E8CA0B4A-9613-4389-8F0B-42C28B37AB91}"/>
    <dgm:cxn modelId="{ED49878D-CD17-438A-AF7B-55AC7AAEBC66}" type="presOf" srcId="{027BF998-2F17-4DF9-8BDB-7B0BDBEC3E6E}" destId="{719AC312-CE55-4666-A21C-B4C8CFC09DC8}" srcOrd="0" destOrd="0" presId="urn:microsoft.com/office/officeart/2005/8/layout/list1"/>
    <dgm:cxn modelId="{06165625-D5A9-4249-9D70-DB784062C476}" srcId="{BE8D76C5-C5BA-4664-8C72-4667A8E3D543}" destId="{027BF998-2F17-4DF9-8BDB-7B0BDBEC3E6E}" srcOrd="0" destOrd="0" parTransId="{9EB1B004-2ED1-4CD2-B0CB-0DE061FA2104}" sibTransId="{87F89B0D-6633-448A-AECF-B8B43DE79150}"/>
    <dgm:cxn modelId="{CBB6B7DD-79C2-4F44-B461-E2ED3F2FCD3B}" type="presOf" srcId="{DF8D27F8-E31E-4D4B-9B70-D6101DB8D805}" destId="{E2F4E7E6-73D1-4F4F-8DFB-F7002C3D36E6}" srcOrd="0" destOrd="0" presId="urn:microsoft.com/office/officeart/2005/8/layout/list1"/>
    <dgm:cxn modelId="{2E2BB186-ACFF-4D3E-88FC-B09F526731E9}" srcId="{29DA3961-E20E-42E8-A36B-96C57476346A}" destId="{B0931797-595B-4B28-A9E5-1A4427C7D772}" srcOrd="2" destOrd="0" parTransId="{04876B6D-F865-4188-AE69-03EF459F45D7}" sibTransId="{4719AF97-2A15-4328-B333-6E88D93B4DAF}"/>
    <dgm:cxn modelId="{2C41D465-2F57-4ABA-9FD5-613FF10D60D4}" srcId="{BE8D76C5-C5BA-4664-8C72-4667A8E3D543}" destId="{F1EBF237-C986-473E-9A22-175F492556A9}" srcOrd="1" destOrd="0" parTransId="{653B263E-3130-4CCB-8231-A92EA461058C}" sibTransId="{5F317A8B-D316-459E-B145-5C5D4AE8E69F}"/>
    <dgm:cxn modelId="{0923FDF5-7276-4CA0-B6AC-EEE4A849BA69}" srcId="{B0931797-595B-4B28-A9E5-1A4427C7D772}" destId="{DF8D27F8-E31E-4D4B-9B70-D6101DB8D805}" srcOrd="0" destOrd="0" parTransId="{F55F01E3-E4F8-4BBE-974D-AE338D0AB811}" sibTransId="{635000F4-BBB0-478B-864F-1BE9E54D58B8}"/>
    <dgm:cxn modelId="{F396D45B-C6EF-414E-91DA-BB4ED5D170BB}" type="presOf" srcId="{F98640EA-F06B-4223-94CC-3A060B6AAF81}" destId="{363B2CAE-F8C5-494D-AF73-197807B98625}" srcOrd="0" destOrd="0" presId="urn:microsoft.com/office/officeart/2005/8/layout/list1"/>
    <dgm:cxn modelId="{1B178DA3-96D6-458A-9D17-9FD80F747957}" type="presOf" srcId="{B0931797-595B-4B28-A9E5-1A4427C7D772}" destId="{1B94FEF2-8E5C-44BB-BBF3-4B3B15F10871}" srcOrd="0" destOrd="0" presId="urn:microsoft.com/office/officeart/2005/8/layout/list1"/>
    <dgm:cxn modelId="{C670B690-3BF1-428E-A8B8-4B88B7B04270}" type="presOf" srcId="{29DA3961-E20E-42E8-A36B-96C57476346A}" destId="{9723C075-73FF-417A-A72F-626D769CBB62}" srcOrd="0" destOrd="0" presId="urn:microsoft.com/office/officeart/2005/8/layout/list1"/>
    <dgm:cxn modelId="{FD44B90B-BF89-4EA8-B7E8-0A65C5C8C99D}" type="presOf" srcId="{B0931797-595B-4B28-A9E5-1A4427C7D772}" destId="{2D34B95F-2EA9-44AB-8E58-85AD761875A6}" srcOrd="1" destOrd="0" presId="urn:microsoft.com/office/officeart/2005/8/layout/list1"/>
    <dgm:cxn modelId="{F948D4D4-9C99-4465-A5DC-3B68F5FF674C}" type="presOf" srcId="{39A7FD89-6381-44BB-80A3-0A641AA07360}" destId="{719AC312-CE55-4666-A21C-B4C8CFC09DC8}" srcOrd="0" destOrd="2" presId="urn:microsoft.com/office/officeart/2005/8/layout/list1"/>
    <dgm:cxn modelId="{1CDDBD57-1A01-4083-BA7E-881C8CF184A4}" type="presOf" srcId="{F1EBF237-C986-473E-9A22-175F492556A9}" destId="{719AC312-CE55-4666-A21C-B4C8CFC09DC8}" srcOrd="0" destOrd="1" presId="urn:microsoft.com/office/officeart/2005/8/layout/list1"/>
    <dgm:cxn modelId="{0C883DAD-FB2D-424A-AB82-54D2B472E318}" type="presOf" srcId="{1F9A58BC-1EA5-470C-97F6-DF8D8CD4E1F1}" destId="{E5CF7994-16DD-472F-AB12-384E97C259B4}" srcOrd="0" destOrd="0" presId="urn:microsoft.com/office/officeart/2005/8/layout/list1"/>
    <dgm:cxn modelId="{231C1A1E-E38A-497A-B9EC-9E105D55B184}" type="presOf" srcId="{E87F4DFC-BA80-45F4-9EDE-419AB8D56AF4}" destId="{E5CF7994-16DD-472F-AB12-384E97C259B4}" srcOrd="0" destOrd="2" presId="urn:microsoft.com/office/officeart/2005/8/layout/list1"/>
    <dgm:cxn modelId="{74D72C50-0885-4ED5-8095-F7949F2D4383}" type="presParOf" srcId="{9723C075-73FF-417A-A72F-626D769CBB62}" destId="{1CFD445C-EB64-47B7-B062-FF6A18D94266}" srcOrd="0" destOrd="0" presId="urn:microsoft.com/office/officeart/2005/8/layout/list1"/>
    <dgm:cxn modelId="{3271A74C-293F-46B9-A76F-CEB58669431A}" type="presParOf" srcId="{1CFD445C-EB64-47B7-B062-FF6A18D94266}" destId="{363B2CAE-F8C5-494D-AF73-197807B98625}" srcOrd="0" destOrd="0" presId="urn:microsoft.com/office/officeart/2005/8/layout/list1"/>
    <dgm:cxn modelId="{D72C9E19-64DF-44AF-B07C-9B8A3531F172}" type="presParOf" srcId="{1CFD445C-EB64-47B7-B062-FF6A18D94266}" destId="{0650CC15-9B84-44C4-9CE8-0B63E725E483}" srcOrd="1" destOrd="0" presId="urn:microsoft.com/office/officeart/2005/8/layout/list1"/>
    <dgm:cxn modelId="{3A82786A-6E72-425C-8599-50CC844AEE74}" type="presParOf" srcId="{9723C075-73FF-417A-A72F-626D769CBB62}" destId="{D91F5C65-3512-4D7B-9D51-8EABDEAC6390}" srcOrd="1" destOrd="0" presId="urn:microsoft.com/office/officeart/2005/8/layout/list1"/>
    <dgm:cxn modelId="{4E2D94F1-3FCC-40C0-86E5-244C4C255DFA}" type="presParOf" srcId="{9723C075-73FF-417A-A72F-626D769CBB62}" destId="{E5CF7994-16DD-472F-AB12-384E97C259B4}" srcOrd="2" destOrd="0" presId="urn:microsoft.com/office/officeart/2005/8/layout/list1"/>
    <dgm:cxn modelId="{E1BA50BF-D878-4EC8-9838-B1E3E878DF23}" type="presParOf" srcId="{9723C075-73FF-417A-A72F-626D769CBB62}" destId="{78DDBE2D-7257-4355-84E6-50A2EB9F5CE6}" srcOrd="3" destOrd="0" presId="urn:microsoft.com/office/officeart/2005/8/layout/list1"/>
    <dgm:cxn modelId="{1A9D199F-4D13-4F32-9EDE-C83CA916B423}" type="presParOf" srcId="{9723C075-73FF-417A-A72F-626D769CBB62}" destId="{EA0830ED-3927-43BF-B831-3833F3153346}" srcOrd="4" destOrd="0" presId="urn:microsoft.com/office/officeart/2005/8/layout/list1"/>
    <dgm:cxn modelId="{A166CF71-30A5-45B7-9CE8-67DAAF057D5E}" type="presParOf" srcId="{EA0830ED-3927-43BF-B831-3833F3153346}" destId="{B581FDE8-721B-47E1-AD76-6D640437F69E}" srcOrd="0" destOrd="0" presId="urn:microsoft.com/office/officeart/2005/8/layout/list1"/>
    <dgm:cxn modelId="{8049CE1A-5322-4B53-997B-9E22AA35AE24}" type="presParOf" srcId="{EA0830ED-3927-43BF-B831-3833F3153346}" destId="{AE7B78F7-1500-4398-830A-65325F8A70BE}" srcOrd="1" destOrd="0" presId="urn:microsoft.com/office/officeart/2005/8/layout/list1"/>
    <dgm:cxn modelId="{DF75B456-472C-4C25-B96F-5D010A227809}" type="presParOf" srcId="{9723C075-73FF-417A-A72F-626D769CBB62}" destId="{D88F5316-4CC9-4F25-ADEA-02CCA52BEAA8}" srcOrd="5" destOrd="0" presId="urn:microsoft.com/office/officeart/2005/8/layout/list1"/>
    <dgm:cxn modelId="{147A5D52-9BD2-4F1D-9DED-0E8CAB9535C1}" type="presParOf" srcId="{9723C075-73FF-417A-A72F-626D769CBB62}" destId="{719AC312-CE55-4666-A21C-B4C8CFC09DC8}" srcOrd="6" destOrd="0" presId="urn:microsoft.com/office/officeart/2005/8/layout/list1"/>
    <dgm:cxn modelId="{A849BCEF-2F77-4E63-9B6C-DA6A7AC61D6A}" type="presParOf" srcId="{9723C075-73FF-417A-A72F-626D769CBB62}" destId="{CCC5318E-6263-4342-A085-D06BFC7E9FB2}" srcOrd="7" destOrd="0" presId="urn:microsoft.com/office/officeart/2005/8/layout/list1"/>
    <dgm:cxn modelId="{07F17A94-155A-4E5C-BD21-615B4292A02B}" type="presParOf" srcId="{9723C075-73FF-417A-A72F-626D769CBB62}" destId="{0377D534-E197-497E-9E8D-490C56E05BAA}" srcOrd="8" destOrd="0" presId="urn:microsoft.com/office/officeart/2005/8/layout/list1"/>
    <dgm:cxn modelId="{96E71111-77AF-4B5B-B9E2-8A5A97DBC300}" type="presParOf" srcId="{0377D534-E197-497E-9E8D-490C56E05BAA}" destId="{1B94FEF2-8E5C-44BB-BBF3-4B3B15F10871}" srcOrd="0" destOrd="0" presId="urn:microsoft.com/office/officeart/2005/8/layout/list1"/>
    <dgm:cxn modelId="{FBAD9E1E-11FF-4F5F-B46C-AACE2F384236}" type="presParOf" srcId="{0377D534-E197-497E-9E8D-490C56E05BAA}" destId="{2D34B95F-2EA9-44AB-8E58-85AD761875A6}" srcOrd="1" destOrd="0" presId="urn:microsoft.com/office/officeart/2005/8/layout/list1"/>
    <dgm:cxn modelId="{DCFA6BB3-CD75-4244-AAEB-AE0223016CFD}" type="presParOf" srcId="{9723C075-73FF-417A-A72F-626D769CBB62}" destId="{83CD604D-3E8B-4E85-BFB6-E1EF6DA4ADE8}" srcOrd="9" destOrd="0" presId="urn:microsoft.com/office/officeart/2005/8/layout/list1"/>
    <dgm:cxn modelId="{F0C84DC9-2A1A-4595-B0B1-58C45D276530}" type="presParOf" srcId="{9723C075-73FF-417A-A72F-626D769CBB62}" destId="{E2F4E7E6-73D1-4F4F-8DFB-F7002C3D36E6}"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CF7994-16DD-472F-AB12-384E97C259B4}">
      <dsp:nvSpPr>
        <dsp:cNvPr id="0" name=""/>
        <dsp:cNvSpPr/>
      </dsp:nvSpPr>
      <dsp:spPr>
        <a:xfrm>
          <a:off x="0" y="363367"/>
          <a:ext cx="8291513" cy="1346625"/>
        </a:xfrm>
        <a:prstGeom prst="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3514" tIns="395732" rIns="643514" bIns="135128" numCol="1" spcCol="1270" anchor="t" anchorCtr="0">
          <a:noAutofit/>
        </a:bodyPr>
        <a:lstStyle/>
        <a:p>
          <a:pPr marL="171450" lvl="1" indent="-171450" algn="l" defTabSz="844550">
            <a:lnSpc>
              <a:spcPct val="90000"/>
            </a:lnSpc>
            <a:spcBef>
              <a:spcPct val="0"/>
            </a:spcBef>
            <a:spcAft>
              <a:spcPct val="15000"/>
            </a:spcAft>
            <a:buChar char="••"/>
          </a:pPr>
          <a:endParaRPr lang="en-US" sz="1900" kern="1200" dirty="0"/>
        </a:p>
        <a:p>
          <a:pPr marL="171450" lvl="1" indent="-171450" algn="l" defTabSz="844550">
            <a:lnSpc>
              <a:spcPct val="90000"/>
            </a:lnSpc>
            <a:spcBef>
              <a:spcPct val="0"/>
            </a:spcBef>
            <a:spcAft>
              <a:spcPct val="15000"/>
            </a:spcAft>
            <a:buChar char="••"/>
          </a:pPr>
          <a:endParaRPr lang="en-US" sz="1900" kern="1200" dirty="0"/>
        </a:p>
        <a:p>
          <a:pPr marL="171450" lvl="1" indent="-171450" algn="l" defTabSz="844550">
            <a:lnSpc>
              <a:spcPct val="90000"/>
            </a:lnSpc>
            <a:spcBef>
              <a:spcPct val="0"/>
            </a:spcBef>
            <a:spcAft>
              <a:spcPct val="15000"/>
            </a:spcAft>
            <a:buChar char="••"/>
          </a:pPr>
          <a:endParaRPr lang="en-US" sz="1900" kern="1200" dirty="0"/>
        </a:p>
      </dsp:txBody>
      <dsp:txXfrm>
        <a:off x="0" y="363367"/>
        <a:ext cx="8291513" cy="1346625"/>
      </dsp:txXfrm>
    </dsp:sp>
    <dsp:sp modelId="{0650CC15-9B84-44C4-9CE8-0B63E725E483}">
      <dsp:nvSpPr>
        <dsp:cNvPr id="0" name=""/>
        <dsp:cNvSpPr/>
      </dsp:nvSpPr>
      <dsp:spPr>
        <a:xfrm>
          <a:off x="414575" y="82927"/>
          <a:ext cx="5804059" cy="56088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380" tIns="0" rIns="219380" bIns="0" numCol="1" spcCol="1270" anchor="ctr" anchorCtr="0">
          <a:noAutofit/>
        </a:bodyPr>
        <a:lstStyle/>
        <a:p>
          <a:pPr lvl="0" algn="l" defTabSz="1066800">
            <a:lnSpc>
              <a:spcPct val="90000"/>
            </a:lnSpc>
            <a:spcBef>
              <a:spcPct val="0"/>
            </a:spcBef>
            <a:spcAft>
              <a:spcPct val="35000"/>
            </a:spcAft>
          </a:pPr>
          <a:r>
            <a:rPr lang="en-US" sz="2400" b="1" kern="1200" dirty="0" smtClean="0"/>
            <a:t>Libraries</a:t>
          </a:r>
          <a:endParaRPr lang="en-US" sz="2400" b="1" kern="1200" dirty="0"/>
        </a:p>
      </dsp:txBody>
      <dsp:txXfrm>
        <a:off x="441955" y="110307"/>
        <a:ext cx="5749299" cy="506120"/>
      </dsp:txXfrm>
    </dsp:sp>
    <dsp:sp modelId="{719AC312-CE55-4666-A21C-B4C8CFC09DC8}">
      <dsp:nvSpPr>
        <dsp:cNvPr id="0" name=""/>
        <dsp:cNvSpPr/>
      </dsp:nvSpPr>
      <dsp:spPr>
        <a:xfrm>
          <a:off x="0" y="2093032"/>
          <a:ext cx="8291513" cy="1346625"/>
        </a:xfrm>
        <a:prstGeom prst="rect">
          <a:avLst/>
        </a:prstGeom>
        <a:solidFill>
          <a:schemeClr val="lt1">
            <a:alpha val="90000"/>
            <a:hueOff val="0"/>
            <a:satOff val="0"/>
            <a:lumOff val="0"/>
            <a:alphaOff val="0"/>
          </a:schemeClr>
        </a:solidFill>
        <a:ln w="19050" cap="flat" cmpd="sng" algn="ctr">
          <a:solidFill>
            <a:schemeClr val="accent2">
              <a:hueOff val="1373170"/>
              <a:satOff val="-24404"/>
              <a:lumOff val="78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3514" tIns="395732" rIns="643514" bIns="135128" numCol="1" spcCol="1270" anchor="t" anchorCtr="0">
          <a:noAutofit/>
        </a:bodyPr>
        <a:lstStyle/>
        <a:p>
          <a:pPr marL="171450" lvl="1" indent="-171450" algn="l" defTabSz="844550">
            <a:lnSpc>
              <a:spcPct val="90000"/>
            </a:lnSpc>
            <a:spcBef>
              <a:spcPct val="0"/>
            </a:spcBef>
            <a:spcAft>
              <a:spcPct val="15000"/>
            </a:spcAft>
            <a:buChar char="••"/>
          </a:pPr>
          <a:endParaRPr lang="en-US" sz="1900" kern="1200" dirty="0"/>
        </a:p>
        <a:p>
          <a:pPr marL="171450" lvl="1" indent="-171450" algn="l" defTabSz="844550">
            <a:lnSpc>
              <a:spcPct val="90000"/>
            </a:lnSpc>
            <a:spcBef>
              <a:spcPct val="0"/>
            </a:spcBef>
            <a:spcAft>
              <a:spcPct val="15000"/>
            </a:spcAft>
            <a:buChar char="••"/>
          </a:pPr>
          <a:endParaRPr lang="en-US" sz="1900" kern="1200" dirty="0"/>
        </a:p>
        <a:p>
          <a:pPr marL="171450" lvl="1" indent="-171450" algn="l" defTabSz="844550">
            <a:lnSpc>
              <a:spcPct val="90000"/>
            </a:lnSpc>
            <a:spcBef>
              <a:spcPct val="0"/>
            </a:spcBef>
            <a:spcAft>
              <a:spcPct val="15000"/>
            </a:spcAft>
            <a:buChar char="••"/>
          </a:pPr>
          <a:endParaRPr lang="en-US" sz="1900" kern="1200" dirty="0"/>
        </a:p>
      </dsp:txBody>
      <dsp:txXfrm>
        <a:off x="0" y="2093032"/>
        <a:ext cx="8291513" cy="1346625"/>
      </dsp:txXfrm>
    </dsp:sp>
    <dsp:sp modelId="{AE7B78F7-1500-4398-830A-65325F8A70BE}">
      <dsp:nvSpPr>
        <dsp:cNvPr id="0" name=""/>
        <dsp:cNvSpPr/>
      </dsp:nvSpPr>
      <dsp:spPr>
        <a:xfrm>
          <a:off x="414575" y="1812592"/>
          <a:ext cx="5804059" cy="560880"/>
        </a:xfrm>
        <a:prstGeom prst="roundRect">
          <a:avLst/>
        </a:prstGeom>
        <a:solidFill>
          <a:schemeClr val="accent2">
            <a:hueOff val="1373170"/>
            <a:satOff val="-24404"/>
            <a:lumOff val="78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380" tIns="0" rIns="219380" bIns="0" numCol="1" spcCol="1270" anchor="ctr" anchorCtr="0">
          <a:noAutofit/>
        </a:bodyPr>
        <a:lstStyle/>
        <a:p>
          <a:pPr lvl="0" algn="l" defTabSz="1066800">
            <a:lnSpc>
              <a:spcPct val="90000"/>
            </a:lnSpc>
            <a:spcBef>
              <a:spcPct val="0"/>
            </a:spcBef>
            <a:spcAft>
              <a:spcPct val="35000"/>
            </a:spcAft>
          </a:pPr>
          <a:r>
            <a:rPr lang="en-US" sz="2400" b="1" kern="1200" dirty="0" smtClean="0"/>
            <a:t>Publishers</a:t>
          </a:r>
          <a:endParaRPr lang="en-US" sz="2400" b="1" kern="1200" dirty="0"/>
        </a:p>
      </dsp:txBody>
      <dsp:txXfrm>
        <a:off x="441955" y="1839972"/>
        <a:ext cx="5749299" cy="506120"/>
      </dsp:txXfrm>
    </dsp:sp>
    <dsp:sp modelId="{E2F4E7E6-73D1-4F4F-8DFB-F7002C3D36E6}">
      <dsp:nvSpPr>
        <dsp:cNvPr id="0" name=""/>
        <dsp:cNvSpPr/>
      </dsp:nvSpPr>
      <dsp:spPr>
        <a:xfrm>
          <a:off x="0" y="3822697"/>
          <a:ext cx="8291513" cy="1047375"/>
        </a:xfrm>
        <a:prstGeom prst="rect">
          <a:avLst/>
        </a:prstGeom>
        <a:solidFill>
          <a:schemeClr val="lt1">
            <a:alpha val="90000"/>
            <a:hueOff val="0"/>
            <a:satOff val="0"/>
            <a:lumOff val="0"/>
            <a:alphaOff val="0"/>
          </a:schemeClr>
        </a:solidFill>
        <a:ln w="19050" cap="flat" cmpd="sng" algn="ctr">
          <a:solidFill>
            <a:schemeClr val="accent2">
              <a:hueOff val="2746340"/>
              <a:satOff val="-48808"/>
              <a:lumOff val="15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3514" tIns="395732" rIns="643514" bIns="135128" numCol="1" spcCol="1270" anchor="t" anchorCtr="0">
          <a:noAutofit/>
        </a:bodyPr>
        <a:lstStyle/>
        <a:p>
          <a:pPr marL="171450" lvl="1" indent="-171450" algn="l" defTabSz="844550">
            <a:lnSpc>
              <a:spcPct val="90000"/>
            </a:lnSpc>
            <a:spcBef>
              <a:spcPct val="0"/>
            </a:spcBef>
            <a:spcAft>
              <a:spcPct val="15000"/>
            </a:spcAft>
            <a:buChar char="••"/>
          </a:pPr>
          <a:endParaRPr lang="en-US" sz="1900" kern="1200" dirty="0"/>
        </a:p>
        <a:p>
          <a:pPr marL="171450" lvl="1" indent="-171450" algn="l" defTabSz="844550">
            <a:lnSpc>
              <a:spcPct val="90000"/>
            </a:lnSpc>
            <a:spcBef>
              <a:spcPct val="0"/>
            </a:spcBef>
            <a:spcAft>
              <a:spcPct val="15000"/>
            </a:spcAft>
            <a:buChar char="••"/>
          </a:pPr>
          <a:endParaRPr lang="en-US" sz="1900" kern="1200" dirty="0"/>
        </a:p>
      </dsp:txBody>
      <dsp:txXfrm>
        <a:off x="0" y="3822697"/>
        <a:ext cx="8291513" cy="1047375"/>
      </dsp:txXfrm>
    </dsp:sp>
    <dsp:sp modelId="{2D34B95F-2EA9-44AB-8E58-85AD761875A6}">
      <dsp:nvSpPr>
        <dsp:cNvPr id="0" name=""/>
        <dsp:cNvSpPr/>
      </dsp:nvSpPr>
      <dsp:spPr>
        <a:xfrm>
          <a:off x="414575" y="3542257"/>
          <a:ext cx="5804059" cy="560880"/>
        </a:xfrm>
        <a:prstGeom prst="roundRect">
          <a:avLst/>
        </a:prstGeom>
        <a:solidFill>
          <a:schemeClr val="accent2">
            <a:hueOff val="2746340"/>
            <a:satOff val="-48808"/>
            <a:lumOff val="156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380" tIns="0" rIns="219380" bIns="0" numCol="1" spcCol="1270" anchor="ctr" anchorCtr="0">
          <a:noAutofit/>
        </a:bodyPr>
        <a:lstStyle/>
        <a:p>
          <a:pPr lvl="0" algn="l" defTabSz="1066800">
            <a:lnSpc>
              <a:spcPct val="90000"/>
            </a:lnSpc>
            <a:spcBef>
              <a:spcPct val="0"/>
            </a:spcBef>
            <a:spcAft>
              <a:spcPct val="35000"/>
            </a:spcAft>
          </a:pPr>
          <a:r>
            <a:rPr lang="en-US" sz="2400" b="1" kern="1200" dirty="0" smtClean="0"/>
            <a:t>Service Providers</a:t>
          </a:r>
          <a:endParaRPr lang="en-US" sz="2400" b="1" kern="1200" dirty="0"/>
        </a:p>
      </dsp:txBody>
      <dsp:txXfrm>
        <a:off x="441955" y="3569637"/>
        <a:ext cx="5749299" cy="50612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EC616A-5781-46DF-AF84-9C324EFD860A}" type="datetimeFigureOut">
              <a:rPr lang="en-US" smtClean="0"/>
              <a:pPr/>
              <a:t>10/24/2012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2C38DB-CC89-4C91-AA19-63E71493ABEF}" type="slidenum">
              <a:rPr lang="en-US" smtClean="0"/>
              <a:pPr/>
              <a:t>‹#›</a:t>
            </a:fld>
            <a:endParaRPr lang="en-US"/>
          </a:p>
        </p:txBody>
      </p:sp>
    </p:spTree>
    <p:extLst>
      <p:ext uri="{BB962C8B-B14F-4D97-AF65-F5344CB8AC3E}">
        <p14:creationId xmlns:p14="http://schemas.microsoft.com/office/powerpoint/2010/main" val="3847175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Will you distinguish</a:t>
            </a:r>
            <a:r>
              <a:rPr lang="en-US" baseline="0" dirty="0" smtClean="0"/>
              <a:t> Open Source </a:t>
            </a:r>
            <a:r>
              <a:rPr lang="en-US" baseline="0" dirty="0" err="1" smtClean="0"/>
              <a:t>vs</a:t>
            </a:r>
            <a:r>
              <a:rPr lang="en-US" baseline="0" dirty="0" smtClean="0"/>
              <a:t> Proprietary?</a:t>
            </a:r>
            <a:endParaRPr lang="en-US" dirty="0"/>
          </a:p>
        </p:txBody>
      </p:sp>
      <p:sp>
        <p:nvSpPr>
          <p:cNvPr id="4" name="Slide Number Placeholder 3"/>
          <p:cNvSpPr>
            <a:spLocks noGrp="1"/>
          </p:cNvSpPr>
          <p:nvPr>
            <p:ph type="sldNum" sz="quarter" idx="10"/>
          </p:nvPr>
        </p:nvSpPr>
        <p:spPr/>
        <p:txBody>
          <a:bodyPr/>
          <a:lstStyle/>
          <a:p>
            <a:fld id="{BB93C5C4-A472-42A8-AB75-DB4F890204BF}"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Your title is covered up with the ILS data content – DISCO instead</a:t>
            </a:r>
            <a:r>
              <a:rPr lang="en-US" baseline="0" dirty="0" smtClean="0"/>
              <a:t> of Discovery</a:t>
            </a:r>
            <a:endParaRPr lang="en-US" dirty="0"/>
          </a:p>
        </p:txBody>
      </p:sp>
      <p:sp>
        <p:nvSpPr>
          <p:cNvPr id="4" name="Slide Number Placeholder 3"/>
          <p:cNvSpPr>
            <a:spLocks noGrp="1"/>
          </p:cNvSpPr>
          <p:nvPr>
            <p:ph type="sldNum" sz="quarter" idx="10"/>
          </p:nvPr>
        </p:nvSpPr>
        <p:spPr/>
        <p:txBody>
          <a:bodyPr/>
          <a:lstStyle/>
          <a:p>
            <a:fld id="{BB93C5C4-A472-42A8-AB75-DB4F890204BF}" type="slidenum">
              <a:rPr lang="en-US" smtClean="0"/>
              <a:pPr/>
              <a:t>21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B93C5C4-A472-42A8-AB75-DB4F890204BF}" type="slidenum">
              <a:rPr lang="en-US" smtClean="0"/>
              <a:pPr/>
              <a:t>23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6322" name="Notes Placeholder 2"/>
          <p:cNvSpPr>
            <a:spLocks noGrp="1"/>
          </p:cNvSpPr>
          <p:nvPr>
            <p:ph type="body" idx="1"/>
          </p:nvPr>
        </p:nvSpPr>
        <p:spPr>
          <a:noFill/>
        </p:spPr>
        <p:txBody>
          <a:bodyPr/>
          <a:lstStyle/>
          <a:p>
            <a:endParaRPr lang="en-US"/>
          </a:p>
          <a:p>
            <a:endParaRPr lang="en-US"/>
          </a:p>
        </p:txBody>
      </p:sp>
      <p:sp>
        <p:nvSpPr>
          <p:cNvPr id="56323"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372A646-FCBC-E045-8155-534529E870F4}" type="slidenum">
              <a:rPr lang="en-US" sz="1200">
                <a:solidFill>
                  <a:srgbClr val="000000"/>
                </a:solidFill>
              </a:rPr>
              <a:pPr/>
              <a:t>34</a:t>
            </a:fld>
            <a:endParaRPr lang="en-US" sz="120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FA29EFC1-C8D3-4700-BD62-BEE15CB0CB7C}" type="datetimeFigureOut">
              <a:rPr lang="en-US" smtClean="0"/>
              <a:pPr/>
              <a:t>10/24/2012</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878E2485-A6D7-4DDF-9B62-C464F4C0C5F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A29EFC1-C8D3-4700-BD62-BEE15CB0CB7C}" type="datetimeFigureOut">
              <a:rPr lang="en-US" smtClean="0"/>
              <a:pPr/>
              <a:t>10/24/2012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8E2485-A6D7-4DDF-9B62-C464F4C0C5F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FA29EFC1-C8D3-4700-BD62-BEE15CB0CB7C}" type="datetimeFigureOut">
              <a:rPr lang="en-US" smtClean="0"/>
              <a:pPr/>
              <a:t>10/24/2012</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878E2485-A6D7-4DDF-9B62-C464F4C0C5F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FA29EFC1-C8D3-4700-BD62-BEE15CB0CB7C}" type="datetimeFigureOut">
              <a:rPr lang="en-US" smtClean="0"/>
              <a:pPr/>
              <a:t>10/24/2012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878E2485-A6D7-4DDF-9B62-C464F4C0C5F7}"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FA29EFC1-C8D3-4700-BD62-BEE15CB0CB7C}" type="datetimeFigureOut">
              <a:rPr lang="en-US" smtClean="0"/>
              <a:pPr/>
              <a:t>10/24/2012</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878E2485-A6D7-4DDF-9B62-C464F4C0C5F7}"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FA29EFC1-C8D3-4700-BD62-BEE15CB0CB7C}" type="datetimeFigureOut">
              <a:rPr lang="en-US" smtClean="0"/>
              <a:pPr/>
              <a:t>10/24/2012</a:t>
            </a:fld>
            <a:endParaRPr lang="en-US"/>
          </a:p>
        </p:txBody>
      </p:sp>
      <p:sp>
        <p:nvSpPr>
          <p:cNvPr id="10" name="Slide Number Placeholder 9"/>
          <p:cNvSpPr>
            <a:spLocks noGrp="1"/>
          </p:cNvSpPr>
          <p:nvPr>
            <p:ph type="sldNum" sz="quarter" idx="16"/>
          </p:nvPr>
        </p:nvSpPr>
        <p:spPr/>
        <p:txBody>
          <a:bodyPr rtlCol="0"/>
          <a:lstStyle/>
          <a:p>
            <a:fld id="{878E2485-A6D7-4DDF-9B62-C464F4C0C5F7}"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FA29EFC1-C8D3-4700-BD62-BEE15CB0CB7C}" type="datetimeFigureOut">
              <a:rPr lang="en-US" smtClean="0"/>
              <a:pPr/>
              <a:t>10/24/2012</a:t>
            </a:fld>
            <a:endParaRPr lang="en-US"/>
          </a:p>
        </p:txBody>
      </p:sp>
      <p:sp>
        <p:nvSpPr>
          <p:cNvPr id="12" name="Slide Number Placeholder 11"/>
          <p:cNvSpPr>
            <a:spLocks noGrp="1"/>
          </p:cNvSpPr>
          <p:nvPr>
            <p:ph type="sldNum" sz="quarter" idx="16"/>
          </p:nvPr>
        </p:nvSpPr>
        <p:spPr/>
        <p:txBody>
          <a:bodyPr rtlCol="0"/>
          <a:lstStyle/>
          <a:p>
            <a:fld id="{878E2485-A6D7-4DDF-9B62-C464F4C0C5F7}"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A29EFC1-C8D3-4700-BD62-BEE15CB0CB7C}" type="datetimeFigureOut">
              <a:rPr lang="en-US" smtClean="0"/>
              <a:pPr/>
              <a:t>10/24/2012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878E2485-A6D7-4DDF-9B62-C464F4C0C5F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29EFC1-C8D3-4700-BD62-BEE15CB0CB7C}" type="datetimeFigureOut">
              <a:rPr lang="en-US" smtClean="0"/>
              <a:pPr/>
              <a:t>10/24/2012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878E2485-A6D7-4DDF-9B62-C464F4C0C5F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A29EFC1-C8D3-4700-BD62-BEE15CB0CB7C}" type="datetimeFigureOut">
              <a:rPr lang="en-US" smtClean="0"/>
              <a:pPr/>
              <a:t>10/24/2012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878E2485-A6D7-4DDF-9B62-C464F4C0C5F7}"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FA29EFC1-C8D3-4700-BD62-BEE15CB0CB7C}" type="datetimeFigureOut">
              <a:rPr lang="en-US" smtClean="0"/>
              <a:pPr/>
              <a:t>10/24/2012</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878E2485-A6D7-4DDF-9B62-C464F4C0C5F7}"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FA29EFC1-C8D3-4700-BD62-BEE15CB0CB7C}" type="datetimeFigureOut">
              <a:rPr lang="en-US" smtClean="0"/>
              <a:pPr/>
              <a:t>10/24/2012</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878E2485-A6D7-4DDF-9B62-C464F4C0C5F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twitter.com/mbreeding" TargetMode="External"/><Relationship Id="rId2" Type="http://schemas.openxmlformats.org/officeDocument/2006/relationships/hyperlink" Target="http://www.librarytechnology.org/" TargetMode="Externa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niso.org/workrooms/odi/" TargetMode="External"/><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wmf"/><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www.javaworld.com/javaworld/jw-10-2001/jw-1019-jxta.html" TargetMode="External"/><Relationship Id="rId5" Type="http://schemas.openxmlformats.org/officeDocument/2006/relationships/hyperlink" Target="http://www.flickr.com/photos/carrick/61952845/" TargetMode="Externa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25114" y="533400"/>
            <a:ext cx="7543800" cy="1600200"/>
          </a:xfrm>
        </p:spPr>
        <p:txBody>
          <a:bodyPr>
            <a:normAutofit/>
          </a:bodyPr>
          <a:lstStyle/>
          <a:p>
            <a:r>
              <a:rPr kumimoji="0" lang="en-US" sz="4400" b="1" kern="1200" cap="all" baseline="0" dirty="0" smtClean="0">
                <a:solidFill>
                  <a:schemeClr val="tx2"/>
                </a:solidFill>
                <a:effectLst/>
                <a:latin typeface="+mj-lt"/>
                <a:ea typeface="+mj-ea"/>
                <a:cs typeface="+mj-cs"/>
              </a:rPr>
              <a:t>The web-scale library</a:t>
            </a:r>
            <a:endParaRPr kumimoji="0" lang="en-US" sz="4400" b="1" kern="1200" cap="all" baseline="0" dirty="0">
              <a:solidFill>
                <a:schemeClr val="tx2"/>
              </a:solidFill>
              <a:effectLst/>
              <a:latin typeface="+mj-lt"/>
              <a:ea typeface="+mj-ea"/>
              <a:cs typeface="+mj-cs"/>
            </a:endParaRPr>
          </a:p>
        </p:txBody>
      </p:sp>
      <p:sp>
        <p:nvSpPr>
          <p:cNvPr id="3" name="Subtitle 2"/>
          <p:cNvSpPr>
            <a:spLocks noGrp="1"/>
          </p:cNvSpPr>
          <p:nvPr>
            <p:ph type="subTitle" idx="1"/>
          </p:nvPr>
        </p:nvSpPr>
        <p:spPr>
          <a:xfrm>
            <a:off x="1676400" y="2057400"/>
            <a:ext cx="6705600" cy="1447800"/>
          </a:xfrm>
        </p:spPr>
        <p:txBody>
          <a:bodyPr>
            <a:normAutofit fontScale="85000" lnSpcReduction="20000"/>
          </a:bodyPr>
          <a:lstStyle/>
          <a:p>
            <a:pPr lvl="0"/>
            <a:r>
              <a:rPr lang="en-US" sz="4400" dirty="0" smtClean="0">
                <a:solidFill>
                  <a:schemeClr val="tx1"/>
                </a:solidFill>
                <a:latin typeface="+mj-lt"/>
                <a:ea typeface="+mj-ea"/>
                <a:cs typeface="+mj-cs"/>
              </a:rPr>
              <a:t>Cloud Computing enabling data-driven discovery and resource management</a:t>
            </a:r>
            <a:endParaRPr lang="en-US" sz="4400" kern="1200" dirty="0" smtClean="0">
              <a:solidFill>
                <a:schemeClr val="tx1"/>
              </a:solidFill>
              <a:latin typeface="+mj-lt"/>
              <a:ea typeface="+mj-ea"/>
              <a:cs typeface="+mj-cs"/>
            </a:endParaRPr>
          </a:p>
        </p:txBody>
      </p:sp>
      <p:sp>
        <p:nvSpPr>
          <p:cNvPr id="4" name="Rectangle 3"/>
          <p:cNvSpPr/>
          <p:nvPr/>
        </p:nvSpPr>
        <p:spPr>
          <a:xfrm>
            <a:off x="76200" y="3962400"/>
            <a:ext cx="4800600" cy="1754326"/>
          </a:xfrm>
          <a:prstGeom prst="rect">
            <a:avLst/>
          </a:prstGeom>
        </p:spPr>
        <p:txBody>
          <a:bodyPr wrap="square">
            <a:spAutoFit/>
          </a:bodyPr>
          <a:lstStyle/>
          <a:p>
            <a:r>
              <a:rPr lang="en-US" dirty="0" smtClean="0"/>
              <a:t>Marshall Breeding</a:t>
            </a:r>
          </a:p>
          <a:p>
            <a:r>
              <a:rPr lang="en-US" dirty="0" smtClean="0"/>
              <a:t>Independent Consultant, Author, Speaker</a:t>
            </a:r>
          </a:p>
          <a:p>
            <a:r>
              <a:rPr lang="en-US" dirty="0" smtClean="0"/>
              <a:t>Founder and Publisher, Library Technology Guides</a:t>
            </a:r>
          </a:p>
          <a:p>
            <a:r>
              <a:rPr lang="en-US" dirty="0" smtClean="0">
                <a:hlinkClick r:id="rId2"/>
              </a:rPr>
              <a:t>http://www.librarytechnology.org/</a:t>
            </a:r>
            <a:endParaRPr lang="en-US" dirty="0" smtClean="0"/>
          </a:p>
          <a:p>
            <a:r>
              <a:rPr lang="en-US" dirty="0" smtClean="0">
                <a:hlinkClick r:id="rId3"/>
              </a:rPr>
              <a:t>http://twitter.com/mbreeding</a:t>
            </a:r>
            <a:endParaRPr lang="en-US" dirty="0" smtClean="0"/>
          </a:p>
          <a:p>
            <a:endParaRPr lang="en-US" dirty="0"/>
          </a:p>
        </p:txBody>
      </p:sp>
      <p:sp>
        <p:nvSpPr>
          <p:cNvPr id="8" name="TextBox 7"/>
          <p:cNvSpPr txBox="1"/>
          <p:nvPr/>
        </p:nvSpPr>
        <p:spPr>
          <a:xfrm>
            <a:off x="152400" y="6096000"/>
            <a:ext cx="1887055" cy="369332"/>
          </a:xfrm>
          <a:prstGeom prst="rect">
            <a:avLst/>
          </a:prstGeom>
          <a:noFill/>
        </p:spPr>
        <p:txBody>
          <a:bodyPr wrap="none" rtlCol="0">
            <a:spAutoFit/>
          </a:bodyPr>
          <a:lstStyle/>
          <a:p>
            <a:r>
              <a:rPr lang="en-US" dirty="0" smtClean="0"/>
              <a:t>October 24, 2012</a:t>
            </a:r>
          </a:p>
        </p:txBody>
      </p:sp>
      <p:sp>
        <p:nvSpPr>
          <p:cNvPr id="5" name="TextBox 4"/>
          <p:cNvSpPr txBox="1"/>
          <p:nvPr/>
        </p:nvSpPr>
        <p:spPr>
          <a:xfrm>
            <a:off x="2400299" y="6096000"/>
            <a:ext cx="6743701" cy="461665"/>
          </a:xfrm>
          <a:prstGeom prst="rect">
            <a:avLst/>
          </a:prstGeom>
          <a:noFill/>
        </p:spPr>
        <p:txBody>
          <a:bodyPr wrap="square" rtlCol="0">
            <a:spAutoFit/>
          </a:bodyPr>
          <a:lstStyle/>
          <a:p>
            <a:r>
              <a:rPr lang="en-US" sz="2400" dirty="0" smtClean="0"/>
              <a:t>Internet Librarian 2012</a:t>
            </a:r>
            <a:endParaRPr lang="en-US" sz="2800"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5925" y="4495800"/>
            <a:ext cx="3648075"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Library Automation in the Cloud</a:t>
            </a:r>
            <a:endParaRPr lang="en-US" dirty="0"/>
          </a:p>
        </p:txBody>
      </p:sp>
      <p:sp>
        <p:nvSpPr>
          <p:cNvPr id="3" name="Text Placeholder 2"/>
          <p:cNvSpPr>
            <a:spLocks noGrp="1"/>
          </p:cNvSpPr>
          <p:nvPr>
            <p:ph type="body" idx="4294967295"/>
          </p:nvPr>
        </p:nvSpPr>
        <p:spPr/>
        <p:txBody>
          <a:bodyPr>
            <a:normAutofit/>
          </a:bodyPr>
          <a:lstStyle/>
          <a:p>
            <a:r>
              <a:rPr lang="en-US" baseline="0" dirty="0" smtClean="0"/>
              <a:t>Almost all library automation vendors offer some form of “cloud-based” services</a:t>
            </a:r>
          </a:p>
          <a:p>
            <a:r>
              <a:rPr lang="en-US" baseline="0" dirty="0" smtClean="0"/>
              <a:t>Server management moves from library to Vendor</a:t>
            </a:r>
          </a:p>
          <a:p>
            <a:r>
              <a:rPr lang="en-US" baseline="0" dirty="0" smtClean="0"/>
              <a:t>Subscription-based business model</a:t>
            </a:r>
          </a:p>
          <a:p>
            <a:r>
              <a:rPr lang="en-US" baseline="0" dirty="0" smtClean="0"/>
              <a:t>Comprehensive annual subscription payment</a:t>
            </a:r>
          </a:p>
          <a:p>
            <a:pPr lvl="1"/>
            <a:r>
              <a:rPr lang="en-US" baseline="0" dirty="0" smtClean="0"/>
              <a:t>Offsets local server purchase and maintenance</a:t>
            </a:r>
          </a:p>
          <a:p>
            <a:pPr lvl="1"/>
            <a:r>
              <a:rPr lang="en-US" baseline="0" dirty="0" smtClean="0"/>
              <a:t>Offsets some local technology support</a:t>
            </a:r>
          </a:p>
        </p:txBody>
      </p:sp>
    </p:spTree>
    <p:extLst>
      <p:ext uri="{BB962C8B-B14F-4D97-AF65-F5344CB8AC3E}">
        <p14:creationId xmlns:p14="http://schemas.microsoft.com/office/powerpoint/2010/main" val="3707249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as a Service</a:t>
            </a:r>
            <a:endParaRPr lang="en-US" dirty="0"/>
          </a:p>
        </p:txBody>
      </p:sp>
      <p:sp>
        <p:nvSpPr>
          <p:cNvPr id="3" name="Text Placeholder 2"/>
          <p:cNvSpPr>
            <a:spLocks noGrp="1"/>
          </p:cNvSpPr>
          <p:nvPr>
            <p:ph type="body" idx="4294967295"/>
          </p:nvPr>
        </p:nvSpPr>
        <p:spPr/>
        <p:txBody>
          <a:bodyPr>
            <a:normAutofit/>
          </a:bodyPr>
          <a:lstStyle/>
          <a:p>
            <a:pPr lvl="0"/>
            <a:r>
              <a:rPr lang="en-US" dirty="0" smtClean="0"/>
              <a:t>Multi</a:t>
            </a:r>
            <a:r>
              <a:rPr lang="en-US" baseline="0" dirty="0" smtClean="0"/>
              <a:t> Tennant SaaS is the modern approach</a:t>
            </a:r>
          </a:p>
          <a:p>
            <a:pPr lvl="1"/>
            <a:r>
              <a:rPr lang="en-US" dirty="0" smtClean="0"/>
              <a:t>One copy of the code base serves multiple</a:t>
            </a:r>
            <a:r>
              <a:rPr lang="en-US" baseline="0" dirty="0" smtClean="0"/>
              <a:t> sites</a:t>
            </a:r>
          </a:p>
          <a:p>
            <a:pPr lvl="0"/>
            <a:r>
              <a:rPr lang="en-US" baseline="0" dirty="0" smtClean="0"/>
              <a:t>Software functionality delivered entirely through Web interfaces</a:t>
            </a:r>
          </a:p>
          <a:p>
            <a:pPr lvl="1"/>
            <a:r>
              <a:rPr lang="en-US" baseline="0" dirty="0" smtClean="0"/>
              <a:t>No workstation clients</a:t>
            </a:r>
          </a:p>
          <a:p>
            <a:pPr lvl="0"/>
            <a:r>
              <a:rPr lang="en-US" baseline="0" dirty="0" smtClean="0"/>
              <a:t>Upgrades and fixes deployed universally</a:t>
            </a:r>
          </a:p>
          <a:p>
            <a:pPr lvl="1"/>
            <a:r>
              <a:rPr lang="en-US" baseline="0" dirty="0" smtClean="0"/>
              <a:t>Usually in small increments</a:t>
            </a:r>
          </a:p>
        </p:txBody>
      </p:sp>
    </p:spTree>
    <p:extLst>
      <p:ext uri="{BB962C8B-B14F-4D97-AF65-F5344CB8AC3E}">
        <p14:creationId xmlns:p14="http://schemas.microsoft.com/office/powerpoint/2010/main" val="10308519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as a service</a:t>
            </a:r>
            <a:endParaRPr lang="en-US" dirty="0"/>
          </a:p>
        </p:txBody>
      </p:sp>
      <p:sp>
        <p:nvSpPr>
          <p:cNvPr id="3" name="Text Placeholder 2"/>
          <p:cNvSpPr>
            <a:spLocks noGrp="1"/>
          </p:cNvSpPr>
          <p:nvPr>
            <p:ph type="body" idx="4294967295"/>
          </p:nvPr>
        </p:nvSpPr>
        <p:spPr/>
        <p:txBody>
          <a:bodyPr>
            <a:normAutofit fontScale="85000" lnSpcReduction="10000"/>
          </a:bodyPr>
          <a:lstStyle/>
          <a:p>
            <a:r>
              <a:rPr lang="en-US" dirty="0" smtClean="0"/>
              <a:t>SaaS</a:t>
            </a:r>
            <a:r>
              <a:rPr lang="en-US" baseline="0" dirty="0" smtClean="0"/>
              <a:t> provides opportunity for highly shared data models</a:t>
            </a:r>
          </a:p>
          <a:p>
            <a:r>
              <a:rPr lang="en-US" baseline="0" dirty="0" smtClean="0"/>
              <a:t>WorldCat: one globally shared copy that serves all libraries</a:t>
            </a:r>
          </a:p>
          <a:p>
            <a:r>
              <a:rPr lang="en-US" baseline="0" dirty="0" smtClean="0"/>
              <a:t>Primo Central: central index of articles maintained by Ex Libris shared by all libraries implementing Primo / Primo Central</a:t>
            </a:r>
          </a:p>
          <a:p>
            <a:r>
              <a:rPr lang="en-US" baseline="0" dirty="0" smtClean="0"/>
              <a:t>KnowledgeWorks database of e-journal holdings shared among all customers of Serials Solutions products</a:t>
            </a:r>
          </a:p>
          <a:p>
            <a:r>
              <a:rPr lang="en-US" baseline="0" dirty="0" smtClean="0"/>
              <a:t>General opportunity to move away from library-by-library metadata management to globally shared workflows</a:t>
            </a:r>
          </a:p>
        </p:txBody>
      </p:sp>
    </p:spTree>
    <p:extLst>
      <p:ext uri="{BB962C8B-B14F-4D97-AF65-F5344CB8AC3E}">
        <p14:creationId xmlns:p14="http://schemas.microsoft.com/office/powerpoint/2010/main" val="32736016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Leveraging the Cloud</a:t>
            </a:r>
            <a:endParaRPr lang="en-US" dirty="0"/>
          </a:p>
        </p:txBody>
      </p:sp>
      <p:sp>
        <p:nvSpPr>
          <p:cNvPr id="3" name="Text Placeholder 2"/>
          <p:cNvSpPr>
            <a:spLocks noGrp="1"/>
          </p:cNvSpPr>
          <p:nvPr>
            <p:ph type="body" idx="4294967295"/>
          </p:nvPr>
        </p:nvSpPr>
        <p:spPr/>
        <p:txBody>
          <a:bodyPr/>
          <a:lstStyle/>
          <a:p>
            <a:r>
              <a:rPr lang="en-US" dirty="0" smtClean="0"/>
              <a:t>Moving legacy systems</a:t>
            </a:r>
            <a:r>
              <a:rPr lang="en-US" baseline="0" dirty="0" smtClean="0"/>
              <a:t> to hosted services provides some savings to individual institutions but does not result in dramatic transformation</a:t>
            </a:r>
          </a:p>
          <a:p>
            <a:r>
              <a:rPr lang="en-US" baseline="0" dirty="0" smtClean="0"/>
              <a:t>Globally shared data and metadata models have</a:t>
            </a:r>
            <a:r>
              <a:rPr lang="en-US" dirty="0" smtClean="0"/>
              <a:t> the potential to achieve new levels of operational efficiencies and more powerful discovery and automation scenarios that improve the position of libraries overall.</a:t>
            </a:r>
            <a:endParaRPr lang="en-US" baseline="0" dirty="0" smtClean="0"/>
          </a:p>
        </p:txBody>
      </p:sp>
    </p:spTree>
    <p:extLst>
      <p:ext uri="{BB962C8B-B14F-4D97-AF65-F5344CB8AC3E}">
        <p14:creationId xmlns:p14="http://schemas.microsoft.com/office/powerpoint/2010/main" val="1453117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Transition</a:t>
            </a:r>
            <a:r>
              <a:rPr lang="en-US" baseline="0" dirty="0" smtClean="0"/>
              <a:t> to Web-scale Technologies</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Web-scale: a characterization</a:t>
            </a:r>
            <a:r>
              <a:rPr lang="en-US" baseline="0" dirty="0" smtClean="0"/>
              <a:t> or marketing tag that denotes a comprehensive, highly-scalable, globally shared model</a:t>
            </a:r>
          </a:p>
          <a:p>
            <a:pPr marL="320040" marR="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kumimoji="0" lang="en-US" sz="2900" kern="1200" baseline="0" dirty="0" smtClean="0">
                <a:solidFill>
                  <a:schemeClr val="tx1"/>
                </a:solidFill>
                <a:effectLst/>
                <a:latin typeface="+mn-lt"/>
                <a:ea typeface="+mn-ea"/>
                <a:cs typeface="+mn-cs"/>
              </a:rPr>
              <a:t>Web-scale: One of the key characteristics of emerging library management and discovery services</a:t>
            </a:r>
            <a:endParaRPr lang="en-US" sz="2900" dirty="0" smtClean="0">
              <a:effectLst/>
            </a:endParaRPr>
          </a:p>
          <a:p>
            <a:r>
              <a:rPr lang="en-US" baseline="0" dirty="0" smtClean="0"/>
              <a:t>Displaces applications or data models targeting individual libraries in isolation</a:t>
            </a:r>
            <a:endParaRPr lang="en-US" dirty="0" smtClean="0"/>
          </a:p>
          <a:p>
            <a:r>
              <a:rPr lang="en-US" dirty="0" smtClean="0"/>
              <a:t>Discovery:</a:t>
            </a:r>
            <a:r>
              <a:rPr lang="en-US" baseline="0" dirty="0" smtClean="0"/>
              <a:t> index-based search </a:t>
            </a:r>
          </a:p>
          <a:p>
            <a:r>
              <a:rPr lang="en-US" baseline="0" dirty="0" smtClean="0"/>
              <a:t>Management: Library Services Platforms</a:t>
            </a:r>
          </a:p>
        </p:txBody>
      </p:sp>
    </p:spTree>
    <p:extLst>
      <p:ext uri="{BB962C8B-B14F-4D97-AF65-F5344CB8AC3E}">
        <p14:creationId xmlns:p14="http://schemas.microsoft.com/office/powerpoint/2010/main" val="39108999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endParaRPr lang="en-US"/>
          </a:p>
        </p:txBody>
      </p:sp>
      <p:sp>
        <p:nvSpPr>
          <p:cNvPr id="2" name="Title 1"/>
          <p:cNvSpPr>
            <a:spLocks noGrp="1"/>
          </p:cNvSpPr>
          <p:nvPr>
            <p:ph type="title"/>
          </p:nvPr>
        </p:nvSpPr>
        <p:spPr/>
        <p:txBody>
          <a:bodyPr>
            <a:normAutofit fontScale="90000"/>
          </a:bodyPr>
          <a:lstStyle/>
          <a:p>
            <a:r>
              <a:rPr lang="en-US" dirty="0" smtClean="0"/>
              <a:t>A</a:t>
            </a:r>
            <a:r>
              <a:rPr lang="en-US" baseline="0" dirty="0" smtClean="0"/>
              <a:t> New </a:t>
            </a:r>
            <a:r>
              <a:rPr lang="en-US" dirty="0" smtClean="0"/>
              <a:t>Generation</a:t>
            </a:r>
            <a:r>
              <a:rPr lang="en-US" baseline="0" dirty="0" smtClean="0"/>
              <a:t> of Resource Discovery</a:t>
            </a:r>
            <a:endParaRPr lang="en-US" dirty="0"/>
          </a:p>
        </p:txBody>
      </p:sp>
    </p:spTree>
    <p:extLst>
      <p:ext uri="{BB962C8B-B14F-4D97-AF65-F5344CB8AC3E}">
        <p14:creationId xmlns:p14="http://schemas.microsoft.com/office/powerpoint/2010/main" val="20601197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Discovery</a:t>
            </a:r>
            <a:r>
              <a:rPr lang="en-US" baseline="0" dirty="0" smtClean="0"/>
              <a:t> Products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845367"/>
            <a:ext cx="1600200" cy="1546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6512" y="5095235"/>
            <a:ext cx="1809750"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399" y="5119047"/>
            <a:ext cx="1743075"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23713" y="5300022"/>
            <a:ext cx="2009775"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2761" y="1524000"/>
            <a:ext cx="2609850"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86200" y="1600199"/>
            <a:ext cx="1847850"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82181" y="4262437"/>
            <a:ext cx="2047875"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66825" y="2565920"/>
            <a:ext cx="2619375"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82256" y="2823095"/>
            <a:ext cx="1447800"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48400" y="1704974"/>
            <a:ext cx="1971675"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80044" y="2839016"/>
            <a:ext cx="2600325"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934200" y="3286262"/>
            <a:ext cx="1876425" cy="135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609600" y="6334780"/>
            <a:ext cx="8229600" cy="523220"/>
          </a:xfrm>
          <a:prstGeom prst="rect">
            <a:avLst/>
          </a:prstGeom>
          <a:noFill/>
        </p:spPr>
        <p:txBody>
          <a:bodyPr wrap="square" rtlCol="0">
            <a:spAutoFit/>
          </a:bodyPr>
          <a:lstStyle/>
          <a:p>
            <a:r>
              <a:rPr lang="en-US" sz="2800" b="1" dirty="0" smtClean="0"/>
              <a:t>http://www.librarytechnology.org/discovery.pl</a:t>
            </a:r>
            <a:endParaRPr lang="en-US" sz="2800" b="1" dirty="0"/>
          </a:p>
        </p:txBody>
      </p:sp>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605" y="4820061"/>
            <a:ext cx="1600200" cy="1546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8117" y="5069929"/>
            <a:ext cx="1809750"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6004" y="5093741"/>
            <a:ext cx="1743075"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75318" y="5274716"/>
            <a:ext cx="2009775"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94103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Online Catalog</a:t>
            </a:r>
            <a:endParaRPr lang="en-US" dirty="0"/>
          </a:p>
        </p:txBody>
      </p:sp>
      <p:sp>
        <p:nvSpPr>
          <p:cNvPr id="10" name="Content Placeholder 9"/>
          <p:cNvSpPr>
            <a:spLocks noGrp="1"/>
          </p:cNvSpPr>
          <p:nvPr>
            <p:ph sz="quarter" idx="4"/>
          </p:nvPr>
        </p:nvSpPr>
        <p:spPr/>
        <p:txBody>
          <a:bodyPr/>
          <a:lstStyle/>
          <a:p>
            <a:r>
              <a:rPr lang="en-US" dirty="0" smtClean="0"/>
              <a:t>Books, Journals, and Media at the Title Level</a:t>
            </a:r>
          </a:p>
          <a:p>
            <a:r>
              <a:rPr lang="en-US" dirty="0" smtClean="0"/>
              <a:t>Not in scope:</a:t>
            </a:r>
          </a:p>
          <a:p>
            <a:pPr lvl="1"/>
            <a:r>
              <a:rPr lang="en-US" dirty="0" smtClean="0"/>
              <a:t>Articles</a:t>
            </a:r>
          </a:p>
          <a:p>
            <a:pPr lvl="1"/>
            <a:r>
              <a:rPr lang="en-US" dirty="0" smtClean="0"/>
              <a:t>Book Chapters</a:t>
            </a:r>
          </a:p>
          <a:p>
            <a:pPr lvl="1"/>
            <a:r>
              <a:rPr lang="en-US" dirty="0" smtClean="0"/>
              <a:t>Digital objects</a:t>
            </a:r>
            <a:endParaRPr lang="en-US" dirty="0"/>
          </a:p>
        </p:txBody>
      </p:sp>
      <p:sp>
        <p:nvSpPr>
          <p:cNvPr id="9" name="Text Placeholder 8"/>
          <p:cNvSpPr>
            <a:spLocks noGrp="1"/>
          </p:cNvSpPr>
          <p:nvPr>
            <p:ph type="body" sz="quarter" idx="3"/>
          </p:nvPr>
        </p:nvSpPr>
        <p:spPr/>
        <p:txBody>
          <a:bodyPr>
            <a:normAutofit/>
          </a:bodyPr>
          <a:lstStyle/>
          <a:p>
            <a:r>
              <a:rPr lang="en-US" sz="3200" dirty="0" smtClean="0"/>
              <a:t>Scope of Search</a:t>
            </a:r>
            <a:endParaRPr lang="en-US" sz="3200" dirty="0"/>
          </a:p>
        </p:txBody>
      </p:sp>
      <p:grpSp>
        <p:nvGrpSpPr>
          <p:cNvPr id="2" name="Group 48"/>
          <p:cNvGrpSpPr/>
          <p:nvPr/>
        </p:nvGrpSpPr>
        <p:grpSpPr>
          <a:xfrm>
            <a:off x="838200" y="1371600"/>
            <a:ext cx="2743200" cy="685800"/>
            <a:chOff x="838200" y="1371600"/>
            <a:chExt cx="2743200" cy="685800"/>
          </a:xfrm>
        </p:grpSpPr>
        <p:sp>
          <p:nvSpPr>
            <p:cNvPr id="4" name="Rectangle 3"/>
            <p:cNvSpPr/>
            <p:nvPr/>
          </p:nvSpPr>
          <p:spPr>
            <a:xfrm>
              <a:off x="838200" y="1371600"/>
              <a:ext cx="27432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1981200" y="1524000"/>
              <a:ext cx="1219200" cy="228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 name="TextBox 5"/>
            <p:cNvSpPr txBox="1"/>
            <p:nvPr/>
          </p:nvSpPr>
          <p:spPr>
            <a:xfrm>
              <a:off x="987876" y="1447800"/>
              <a:ext cx="1069524" cy="369332"/>
            </a:xfrm>
            <a:prstGeom prst="rect">
              <a:avLst/>
            </a:prstGeom>
            <a:noFill/>
          </p:spPr>
          <p:txBody>
            <a:bodyPr wrap="none" rtlCol="0">
              <a:spAutoFit/>
            </a:bodyPr>
            <a:lstStyle/>
            <a:p>
              <a:r>
                <a:rPr lang="en-US" dirty="0" smtClean="0"/>
                <a:t>Search: </a:t>
              </a:r>
              <a:endParaRPr lang="en-US" dirty="0"/>
            </a:p>
          </p:txBody>
        </p:sp>
      </p:grpSp>
      <p:sp>
        <p:nvSpPr>
          <p:cNvPr id="32" name="Rectangle 31"/>
          <p:cNvSpPr/>
          <p:nvPr/>
        </p:nvSpPr>
        <p:spPr>
          <a:xfrm>
            <a:off x="457200" y="2362200"/>
            <a:ext cx="3352800" cy="3581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66800" y="2514600"/>
            <a:ext cx="1800493" cy="369332"/>
          </a:xfrm>
          <a:prstGeom prst="rect">
            <a:avLst/>
          </a:prstGeom>
          <a:noFill/>
        </p:spPr>
        <p:txBody>
          <a:bodyPr wrap="none" rtlCol="0">
            <a:spAutoFit/>
          </a:bodyPr>
          <a:lstStyle/>
          <a:p>
            <a:r>
              <a:rPr lang="en-US" dirty="0" smtClean="0"/>
              <a:t>Search Results</a:t>
            </a:r>
            <a:endParaRPr lang="en-US" dirty="0"/>
          </a:p>
        </p:txBody>
      </p:sp>
      <p:sp>
        <p:nvSpPr>
          <p:cNvPr id="50" name="Oval 49"/>
          <p:cNvSpPr/>
          <p:nvPr/>
        </p:nvSpPr>
        <p:spPr>
          <a:xfrm>
            <a:off x="6553200" y="152400"/>
            <a:ext cx="1828800" cy="7620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smtClean="0"/>
              <a:t>ILS Data</a:t>
            </a:r>
            <a:endParaRPr lang="en-US" sz="1600" dirty="0"/>
          </a:p>
        </p:txBody>
      </p:sp>
      <p:cxnSp>
        <p:nvCxnSpPr>
          <p:cNvPr id="51" name="Straight Arrow Connector 50"/>
          <p:cNvCxnSpPr>
            <a:endCxn id="50" idx="2"/>
          </p:cNvCxnSpPr>
          <p:nvPr/>
        </p:nvCxnSpPr>
        <p:spPr>
          <a:xfrm flipV="1">
            <a:off x="3657600" y="533400"/>
            <a:ext cx="2895600" cy="1066800"/>
          </a:xfrm>
          <a:prstGeom prst="straightConnector1">
            <a:avLst/>
          </a:prstGeom>
          <a:ln w="25400">
            <a:tailEnd type="arrow"/>
          </a:ln>
        </p:spPr>
        <p:style>
          <a:lnRef idx="1">
            <a:schemeClr val="accent3"/>
          </a:lnRef>
          <a:fillRef idx="0">
            <a:schemeClr val="accent3"/>
          </a:fillRef>
          <a:effectRef idx="0">
            <a:schemeClr val="accent3"/>
          </a:effectRef>
          <a:fontRef idx="minor">
            <a:schemeClr val="tx1"/>
          </a:fontRef>
        </p:style>
      </p:cxnSp>
      <p:cxnSp>
        <p:nvCxnSpPr>
          <p:cNvPr id="55" name="Straight Arrow Connector 54"/>
          <p:cNvCxnSpPr/>
          <p:nvPr/>
        </p:nvCxnSpPr>
        <p:spPr>
          <a:xfrm rot="5400000">
            <a:off x="3390900" y="1257300"/>
            <a:ext cx="3733800" cy="2895600"/>
          </a:xfrm>
          <a:prstGeom prst="straightConnector1">
            <a:avLst/>
          </a:prstGeom>
          <a:ln w="34925">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01778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Next-gen Catalogs</a:t>
            </a:r>
            <a:r>
              <a:rPr lang="en-US" baseline="0" dirty="0" smtClean="0"/>
              <a:t> or Discovery Interface</a:t>
            </a:r>
            <a:endParaRPr lang="en-US" dirty="0"/>
          </a:p>
        </p:txBody>
      </p:sp>
      <p:sp>
        <p:nvSpPr>
          <p:cNvPr id="2" name="Content Placeholder 1"/>
          <p:cNvSpPr>
            <a:spLocks noGrp="1"/>
          </p:cNvSpPr>
          <p:nvPr>
            <p:ph sz="quarter" idx="1"/>
          </p:nvPr>
        </p:nvSpPr>
        <p:spPr/>
        <p:txBody>
          <a:bodyPr>
            <a:normAutofit fontScale="92500" lnSpcReduction="10000"/>
          </a:bodyPr>
          <a:lstStyle/>
          <a:p>
            <a:r>
              <a:rPr lang="en-US" dirty="0" smtClean="0"/>
              <a:t>Single search box</a:t>
            </a:r>
          </a:p>
          <a:p>
            <a:r>
              <a:rPr lang="en-US" dirty="0" smtClean="0"/>
              <a:t>Query tools</a:t>
            </a:r>
          </a:p>
          <a:p>
            <a:pPr lvl="1"/>
            <a:r>
              <a:rPr lang="en-US" dirty="0" smtClean="0"/>
              <a:t>Did you mean</a:t>
            </a:r>
          </a:p>
          <a:p>
            <a:pPr lvl="1"/>
            <a:r>
              <a:rPr lang="en-US" dirty="0" smtClean="0"/>
              <a:t>Type-ahead</a:t>
            </a:r>
          </a:p>
          <a:p>
            <a:r>
              <a:rPr lang="en-US" dirty="0" smtClean="0"/>
              <a:t>Relevance</a:t>
            </a:r>
            <a:r>
              <a:rPr lang="en-US" baseline="0" dirty="0" smtClean="0"/>
              <a:t> ranked results</a:t>
            </a:r>
          </a:p>
          <a:p>
            <a:r>
              <a:rPr lang="en-US" baseline="0" dirty="0" smtClean="0"/>
              <a:t>Faceted navigation</a:t>
            </a:r>
          </a:p>
          <a:p>
            <a:r>
              <a:rPr lang="en-US" baseline="0" dirty="0" smtClean="0"/>
              <a:t>Enhanced visual displays</a:t>
            </a:r>
          </a:p>
          <a:p>
            <a:pPr lvl="1"/>
            <a:r>
              <a:rPr lang="en-US" baseline="0" dirty="0" smtClean="0"/>
              <a:t>Cover art</a:t>
            </a:r>
          </a:p>
          <a:p>
            <a:pPr lvl="1"/>
            <a:r>
              <a:rPr lang="en-US" baseline="0" dirty="0" smtClean="0"/>
              <a:t>Summaries, reviews,</a:t>
            </a:r>
          </a:p>
          <a:p>
            <a:r>
              <a:rPr lang="en-US" dirty="0" smtClean="0"/>
              <a:t>Recommendation</a:t>
            </a:r>
            <a:r>
              <a:rPr lang="en-US" baseline="0" dirty="0" smtClean="0"/>
              <a:t> services</a:t>
            </a:r>
          </a:p>
        </p:txBody>
      </p:sp>
      <p:sp>
        <p:nvSpPr>
          <p:cNvPr id="4" name="Content Placeholder 9"/>
          <p:cNvSpPr txBox="1">
            <a:spLocks/>
          </p:cNvSpPr>
          <p:nvPr/>
        </p:nvSpPr>
        <p:spPr>
          <a:xfrm>
            <a:off x="4800600" y="2438400"/>
            <a:ext cx="3886200" cy="3733800"/>
          </a:xfrm>
          <a:prstGeom prst="rect">
            <a:avLst/>
          </a:prstGeom>
        </p:spPr>
        <p:txBody>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sz="2800" dirty="0" smtClean="0"/>
              <a:t>Books, Journals, and Media at the Title Level</a:t>
            </a:r>
          </a:p>
          <a:p>
            <a:r>
              <a:rPr lang="en-US" sz="2800" dirty="0" smtClean="0"/>
              <a:t>Other local and open access content</a:t>
            </a:r>
          </a:p>
          <a:p>
            <a:r>
              <a:rPr lang="en-US" sz="2800" dirty="0" smtClean="0"/>
              <a:t>Not in scope:</a:t>
            </a:r>
          </a:p>
          <a:p>
            <a:pPr lvl="1"/>
            <a:r>
              <a:rPr lang="en-US" sz="2400" dirty="0" smtClean="0"/>
              <a:t>Articles</a:t>
            </a:r>
          </a:p>
          <a:p>
            <a:pPr lvl="1"/>
            <a:r>
              <a:rPr lang="en-US" sz="2400" dirty="0" smtClean="0"/>
              <a:t>Book Chapters</a:t>
            </a:r>
          </a:p>
          <a:p>
            <a:pPr lvl="1"/>
            <a:r>
              <a:rPr lang="en-US" sz="2400" dirty="0" smtClean="0"/>
              <a:t>Digital objects</a:t>
            </a:r>
            <a:endParaRPr lang="en-US" dirty="0"/>
          </a:p>
        </p:txBody>
      </p:sp>
      <p:sp>
        <p:nvSpPr>
          <p:cNvPr id="5" name="Text Placeholder 8"/>
          <p:cNvSpPr txBox="1">
            <a:spLocks/>
          </p:cNvSpPr>
          <p:nvPr/>
        </p:nvSpPr>
        <p:spPr>
          <a:xfrm>
            <a:off x="4800600" y="1752600"/>
            <a:ext cx="3886200" cy="640080"/>
          </a:xfrm>
          <a:prstGeom prst="rect">
            <a:avLst/>
          </a:prstGeom>
          <a:solidFill>
            <a:schemeClr val="accent4">
              <a:lumMod val="60000"/>
              <a:lumOff val="40000"/>
            </a:schemeClr>
          </a:solidFill>
        </p:spPr>
        <p:txBody>
          <a:bodyPr>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sz="3200" dirty="0" smtClean="0"/>
              <a:t>Scope of Search</a:t>
            </a:r>
            <a:endParaRPr lang="en-US" sz="3200" dirty="0"/>
          </a:p>
        </p:txBody>
      </p:sp>
    </p:spTree>
    <p:extLst>
      <p:ext uri="{BB962C8B-B14F-4D97-AF65-F5344CB8AC3E}">
        <p14:creationId xmlns:p14="http://schemas.microsoft.com/office/powerpoint/2010/main" val="33889234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Discovery</a:t>
            </a:r>
            <a:r>
              <a:rPr lang="en-US" baseline="0" dirty="0" smtClean="0"/>
              <a:t> from Local to Web-scale</a:t>
            </a:r>
            <a:endParaRPr lang="en-US" dirty="0"/>
          </a:p>
        </p:txBody>
      </p:sp>
      <p:sp>
        <p:nvSpPr>
          <p:cNvPr id="2" name="Content Placeholder 1"/>
          <p:cNvSpPr>
            <a:spLocks noGrp="1"/>
          </p:cNvSpPr>
          <p:nvPr>
            <p:ph sz="quarter" idx="1"/>
          </p:nvPr>
        </p:nvSpPr>
        <p:spPr/>
        <p:txBody>
          <a:bodyPr>
            <a:normAutofit fontScale="92500" lnSpcReduction="20000"/>
          </a:bodyPr>
          <a:lstStyle/>
          <a:p>
            <a:r>
              <a:rPr lang="en-US" dirty="0" smtClean="0"/>
              <a:t>Initial products focused</a:t>
            </a:r>
            <a:r>
              <a:rPr lang="en-US" baseline="0" dirty="0" smtClean="0"/>
              <a:t> on interface improvements</a:t>
            </a:r>
          </a:p>
          <a:p>
            <a:pPr lvl="1"/>
            <a:r>
              <a:rPr lang="en-US" dirty="0" smtClean="0"/>
              <a:t>AquaBrowser, Endeca,</a:t>
            </a:r>
            <a:r>
              <a:rPr lang="en-US" baseline="0" dirty="0" smtClean="0"/>
              <a:t> </a:t>
            </a:r>
            <a:r>
              <a:rPr lang="en-US" dirty="0" smtClean="0"/>
              <a:t>Primo, Encore,</a:t>
            </a:r>
            <a:r>
              <a:rPr lang="en-US" baseline="0" dirty="0" smtClean="0"/>
              <a:t> VuFind, </a:t>
            </a:r>
          </a:p>
          <a:p>
            <a:pPr lvl="1"/>
            <a:r>
              <a:rPr lang="en-US" baseline="0" dirty="0" smtClean="0"/>
              <a:t>LIBERO Uno, Civica Sorcer, Axiell Arena</a:t>
            </a:r>
          </a:p>
          <a:p>
            <a:pPr lvl="1"/>
            <a:r>
              <a:rPr lang="en-US" baseline="0" dirty="0" smtClean="0"/>
              <a:t>Mostly locally-installed software</a:t>
            </a:r>
          </a:p>
          <a:p>
            <a:pPr lvl="0"/>
            <a:r>
              <a:rPr lang="en-US" dirty="0" smtClean="0"/>
              <a:t>Current</a:t>
            </a:r>
            <a:r>
              <a:rPr lang="en-US" baseline="0" dirty="0" smtClean="0"/>
              <a:t> phase is focused on pre-populated indexes that aim to deliver Web-scale discovery</a:t>
            </a:r>
          </a:p>
          <a:p>
            <a:pPr lvl="1"/>
            <a:r>
              <a:rPr lang="en-US" dirty="0"/>
              <a:t>Primo </a:t>
            </a:r>
            <a:r>
              <a:rPr lang="en-US" dirty="0" smtClean="0"/>
              <a:t>Central (Ex Libris)</a:t>
            </a:r>
            <a:endParaRPr lang="en-US" dirty="0"/>
          </a:p>
          <a:p>
            <a:pPr lvl="1"/>
            <a:r>
              <a:rPr lang="en-US" dirty="0" smtClean="0"/>
              <a:t>Summon (Serials</a:t>
            </a:r>
            <a:r>
              <a:rPr lang="en-US" baseline="0" dirty="0" smtClean="0"/>
              <a:t> Solutions)</a:t>
            </a:r>
          </a:p>
          <a:p>
            <a:pPr lvl="1"/>
            <a:r>
              <a:rPr lang="en-US" baseline="0" dirty="0" smtClean="0"/>
              <a:t>WorldCat Local (OCLC)</a:t>
            </a:r>
          </a:p>
          <a:p>
            <a:pPr lvl="1"/>
            <a:r>
              <a:rPr lang="en-US" baseline="0" dirty="0" smtClean="0"/>
              <a:t>EBSCO Discovery Service (EBSCO)</a:t>
            </a:r>
          </a:p>
          <a:p>
            <a:pPr lvl="1"/>
            <a:r>
              <a:rPr lang="en-US" baseline="0" dirty="0" smtClean="0"/>
              <a:t>Encore with Article Integration (no index, though)</a:t>
            </a:r>
          </a:p>
        </p:txBody>
      </p:sp>
    </p:spTree>
    <p:extLst>
      <p:ext uri="{BB962C8B-B14F-4D97-AF65-F5344CB8AC3E}">
        <p14:creationId xmlns:p14="http://schemas.microsoft.com/office/powerpoint/2010/main" val="39901609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Abstract</a:t>
            </a:r>
            <a:endParaRPr lang="en-US" dirty="0"/>
          </a:p>
        </p:txBody>
      </p:sp>
      <p:sp>
        <p:nvSpPr>
          <p:cNvPr id="3" name="Content Placeholder 2"/>
          <p:cNvSpPr>
            <a:spLocks noGrp="1"/>
          </p:cNvSpPr>
          <p:nvPr>
            <p:ph sz="quarter" idx="1"/>
          </p:nvPr>
        </p:nvSpPr>
        <p:spPr>
          <a:xfrm>
            <a:off x="599607" y="1600200"/>
            <a:ext cx="8534400" cy="4953000"/>
          </a:xfrm>
        </p:spPr>
        <p:txBody>
          <a:bodyPr>
            <a:noAutofit/>
          </a:bodyPr>
          <a:lstStyle/>
          <a:p>
            <a:pPr marL="0" marR="0" indent="0" algn="l"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US" sz="2400" b="0" i="0" kern="1200" dirty="0" smtClean="0">
                <a:solidFill>
                  <a:schemeClr val="tx1"/>
                </a:solidFill>
                <a:effectLst/>
                <a:latin typeface="+mn-lt"/>
                <a:ea typeface="+mn-ea"/>
                <a:cs typeface="+mn-cs"/>
              </a:rPr>
              <a:t>One of the main vectors of change in library automation involves the emergence of a new slate of products that move libraries away from locally housed systems to global platforms. These new library services platforms offer libraries an opportunity to operate less in self-contained silos of data and functionality but rather to work in broad web-scale environments of highly shared data, unified workflows across the physical, digital, and electronic materials that comprise their collections. Discovery services have led the way toward this web-scale approach, and now library management is traveling a similar path. Breeding presents a conceptual overview of this new model of library automation and a practical update on the products and services within this new genre, providing their current status of development or deployment.</a:t>
            </a:r>
            <a:endParaRPr kumimoji="0" lang="en-US" sz="1800" kern="1200" dirty="0" smtClean="0">
              <a:solidFill>
                <a:schemeClr val="tx1"/>
              </a:solidFill>
              <a:effectLst/>
              <a:latin typeface="+mn-lt"/>
              <a:ea typeface="+mn-ea"/>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228600"/>
            <a:ext cx="8534400" cy="758825"/>
          </a:xfrm>
        </p:spPr>
        <p:txBody>
          <a:bodyPr>
            <a:normAutofit fontScale="90000"/>
          </a:bodyPr>
          <a:lstStyle/>
          <a:p>
            <a:r>
              <a:rPr lang="en-US" dirty="0" smtClean="0"/>
              <a:t>Discovery</a:t>
            </a:r>
            <a:r>
              <a:rPr lang="en-US" baseline="0" dirty="0" smtClean="0"/>
              <a:t> Interface search model</a:t>
            </a:r>
            <a:endParaRPr lang="en-US" dirty="0"/>
          </a:p>
        </p:txBody>
      </p:sp>
      <p:grpSp>
        <p:nvGrpSpPr>
          <p:cNvPr id="2" name="Group 48"/>
          <p:cNvGrpSpPr/>
          <p:nvPr/>
        </p:nvGrpSpPr>
        <p:grpSpPr>
          <a:xfrm>
            <a:off x="838200" y="1371600"/>
            <a:ext cx="2743200" cy="685800"/>
            <a:chOff x="838200" y="1371600"/>
            <a:chExt cx="2743200" cy="685800"/>
          </a:xfrm>
        </p:grpSpPr>
        <p:sp>
          <p:nvSpPr>
            <p:cNvPr id="4" name="Rectangle 3"/>
            <p:cNvSpPr/>
            <p:nvPr/>
          </p:nvSpPr>
          <p:spPr>
            <a:xfrm>
              <a:off x="838200" y="1371600"/>
              <a:ext cx="27432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1981200" y="1524000"/>
              <a:ext cx="1219200" cy="228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 name="TextBox 5"/>
            <p:cNvSpPr txBox="1"/>
            <p:nvPr/>
          </p:nvSpPr>
          <p:spPr>
            <a:xfrm>
              <a:off x="987876" y="1447800"/>
              <a:ext cx="1069524" cy="369332"/>
            </a:xfrm>
            <a:prstGeom prst="rect">
              <a:avLst/>
            </a:prstGeom>
            <a:noFill/>
          </p:spPr>
          <p:txBody>
            <a:bodyPr wrap="none" rtlCol="0">
              <a:spAutoFit/>
            </a:bodyPr>
            <a:lstStyle/>
            <a:p>
              <a:r>
                <a:rPr lang="en-US" dirty="0" smtClean="0"/>
                <a:t>Search: </a:t>
              </a:r>
              <a:endParaRPr lang="en-US" dirty="0"/>
            </a:p>
          </p:txBody>
        </p:sp>
      </p:grpSp>
      <p:sp>
        <p:nvSpPr>
          <p:cNvPr id="7" name="Oval 6"/>
          <p:cNvSpPr/>
          <p:nvPr/>
        </p:nvSpPr>
        <p:spPr>
          <a:xfrm>
            <a:off x="6553200" y="1219200"/>
            <a:ext cx="1828800" cy="7620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smtClean="0"/>
              <a:t>Digital Collections</a:t>
            </a:r>
            <a:endParaRPr lang="en-US" sz="1600" dirty="0"/>
          </a:p>
        </p:txBody>
      </p:sp>
      <p:sp>
        <p:nvSpPr>
          <p:cNvPr id="8" name="Oval 7"/>
          <p:cNvSpPr/>
          <p:nvPr/>
        </p:nvSpPr>
        <p:spPr>
          <a:xfrm>
            <a:off x="6553200" y="2133600"/>
            <a:ext cx="1828800" cy="7620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err="1" smtClean="0"/>
              <a:t>ProQuest</a:t>
            </a:r>
            <a:endParaRPr lang="en-US" sz="1600" dirty="0"/>
          </a:p>
        </p:txBody>
      </p:sp>
      <p:sp>
        <p:nvSpPr>
          <p:cNvPr id="9" name="Oval 8"/>
          <p:cNvSpPr/>
          <p:nvPr/>
        </p:nvSpPr>
        <p:spPr>
          <a:xfrm>
            <a:off x="6553200" y="3048000"/>
            <a:ext cx="1828800" cy="7620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smtClean="0"/>
              <a:t>EBSCOhost</a:t>
            </a:r>
            <a:endParaRPr lang="en-US" sz="1600" dirty="0"/>
          </a:p>
        </p:txBody>
      </p:sp>
      <p:sp>
        <p:nvSpPr>
          <p:cNvPr id="10" name="TextBox 9"/>
          <p:cNvSpPr txBox="1"/>
          <p:nvPr/>
        </p:nvSpPr>
        <p:spPr>
          <a:xfrm>
            <a:off x="7162800" y="3810000"/>
            <a:ext cx="697627" cy="707886"/>
          </a:xfrm>
          <a:prstGeom prst="rect">
            <a:avLst/>
          </a:prstGeom>
          <a:noFill/>
        </p:spPr>
        <p:txBody>
          <a:bodyPr wrap="square" rtlCol="0">
            <a:spAutoFit/>
          </a:bodyPr>
          <a:lstStyle/>
          <a:p>
            <a:r>
              <a:rPr lang="en-US" sz="4000" dirty="0" smtClean="0"/>
              <a:t>…</a:t>
            </a:r>
            <a:endParaRPr lang="en-US" sz="4000" dirty="0"/>
          </a:p>
        </p:txBody>
      </p:sp>
      <p:sp>
        <p:nvSpPr>
          <p:cNvPr id="11" name="Oval 10"/>
          <p:cNvSpPr/>
          <p:nvPr/>
        </p:nvSpPr>
        <p:spPr>
          <a:xfrm>
            <a:off x="6553200" y="4419600"/>
            <a:ext cx="1828800" cy="7620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smtClean="0"/>
              <a:t>MLA </a:t>
            </a:r>
            <a:r>
              <a:rPr lang="en-US" sz="1400" dirty="0" smtClean="0"/>
              <a:t>Bibliography</a:t>
            </a:r>
            <a:endParaRPr lang="en-US" sz="1400" dirty="0"/>
          </a:p>
        </p:txBody>
      </p:sp>
      <p:sp>
        <p:nvSpPr>
          <p:cNvPr id="12" name="Oval 11"/>
          <p:cNvSpPr/>
          <p:nvPr/>
        </p:nvSpPr>
        <p:spPr>
          <a:xfrm>
            <a:off x="6553200" y="5334000"/>
            <a:ext cx="1828800" cy="7620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a:t>ABC-CLIO</a:t>
            </a:r>
            <a:endParaRPr lang="en-US" sz="1400" dirty="0"/>
          </a:p>
        </p:txBody>
      </p:sp>
      <p:cxnSp>
        <p:nvCxnSpPr>
          <p:cNvPr id="15" name="Straight Arrow Connector 14"/>
          <p:cNvCxnSpPr/>
          <p:nvPr/>
        </p:nvCxnSpPr>
        <p:spPr>
          <a:xfrm rot="5400000" flipH="1" flipV="1">
            <a:off x="6019800" y="2819400"/>
            <a:ext cx="609600" cy="457200"/>
          </a:xfrm>
          <a:prstGeom prst="straightConnector1">
            <a:avLst/>
          </a:prstGeom>
          <a:ln w="25400">
            <a:tailEnd type="arrow"/>
          </a:ln>
        </p:spPr>
        <p:style>
          <a:lnRef idx="1">
            <a:schemeClr val="accent3"/>
          </a:lnRef>
          <a:fillRef idx="0">
            <a:schemeClr val="accent3"/>
          </a:fillRef>
          <a:effectRef idx="0">
            <a:schemeClr val="accent3"/>
          </a:effectRef>
          <a:fontRef idx="minor">
            <a:schemeClr val="tx1"/>
          </a:fontRef>
        </p:style>
      </p:cxnSp>
      <p:cxnSp>
        <p:nvCxnSpPr>
          <p:cNvPr id="17" name="Straight Arrow Connector 16"/>
          <p:cNvCxnSpPr/>
          <p:nvPr/>
        </p:nvCxnSpPr>
        <p:spPr>
          <a:xfrm flipV="1">
            <a:off x="6096000" y="3429000"/>
            <a:ext cx="457200" cy="381000"/>
          </a:xfrm>
          <a:prstGeom prst="straightConnector1">
            <a:avLst/>
          </a:prstGeom>
          <a:ln w="25400">
            <a:tailEnd type="arrow"/>
          </a:ln>
        </p:spPr>
        <p:style>
          <a:lnRef idx="1">
            <a:schemeClr val="accent3"/>
          </a:lnRef>
          <a:fillRef idx="0">
            <a:schemeClr val="accent3"/>
          </a:fillRef>
          <a:effectRef idx="0">
            <a:schemeClr val="accent3"/>
          </a:effectRef>
          <a:fontRef idx="minor">
            <a:schemeClr val="tx1"/>
          </a:fontRef>
        </p:style>
      </p:cxnSp>
      <p:cxnSp>
        <p:nvCxnSpPr>
          <p:cNvPr id="20" name="Straight Arrow Connector 19"/>
          <p:cNvCxnSpPr/>
          <p:nvPr/>
        </p:nvCxnSpPr>
        <p:spPr>
          <a:xfrm>
            <a:off x="6172200" y="4343400"/>
            <a:ext cx="381000" cy="304800"/>
          </a:xfrm>
          <a:prstGeom prst="straightConnector1">
            <a:avLst/>
          </a:prstGeom>
          <a:ln w="25400">
            <a:tailEnd type="arrow"/>
          </a:ln>
        </p:spPr>
        <p:style>
          <a:lnRef idx="1">
            <a:schemeClr val="accent3"/>
          </a:lnRef>
          <a:fillRef idx="0">
            <a:schemeClr val="accent3"/>
          </a:fillRef>
          <a:effectRef idx="0">
            <a:schemeClr val="accent3"/>
          </a:effectRef>
          <a:fontRef idx="minor">
            <a:schemeClr val="tx1"/>
          </a:fontRef>
        </p:style>
      </p:cxnSp>
      <p:cxnSp>
        <p:nvCxnSpPr>
          <p:cNvPr id="23" name="Straight Arrow Connector 22"/>
          <p:cNvCxnSpPr/>
          <p:nvPr/>
        </p:nvCxnSpPr>
        <p:spPr>
          <a:xfrm>
            <a:off x="6172200" y="5334000"/>
            <a:ext cx="457200" cy="228600"/>
          </a:xfrm>
          <a:prstGeom prst="straightConnector1">
            <a:avLst/>
          </a:prstGeom>
          <a:ln w="25400">
            <a:tailEnd type="arrow"/>
          </a:ln>
        </p:spPr>
        <p:style>
          <a:lnRef idx="1">
            <a:schemeClr val="accent3"/>
          </a:lnRef>
          <a:fillRef idx="0">
            <a:schemeClr val="accent3"/>
          </a:fillRef>
          <a:effectRef idx="0">
            <a:schemeClr val="accent3"/>
          </a:effectRef>
          <a:fontRef idx="minor">
            <a:schemeClr val="tx1"/>
          </a:fontRef>
        </p:style>
      </p:cxnSp>
      <p:sp>
        <p:nvSpPr>
          <p:cNvPr id="32" name="Rectangle 31"/>
          <p:cNvSpPr/>
          <p:nvPr/>
        </p:nvSpPr>
        <p:spPr>
          <a:xfrm>
            <a:off x="457200" y="2362200"/>
            <a:ext cx="3352800" cy="3581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66800" y="2514600"/>
            <a:ext cx="1800493" cy="369332"/>
          </a:xfrm>
          <a:prstGeom prst="rect">
            <a:avLst/>
          </a:prstGeom>
          <a:noFill/>
        </p:spPr>
        <p:txBody>
          <a:bodyPr wrap="none" rtlCol="0">
            <a:spAutoFit/>
          </a:bodyPr>
          <a:lstStyle/>
          <a:p>
            <a:r>
              <a:rPr lang="en-US" dirty="0" smtClean="0"/>
              <a:t>Search Results</a:t>
            </a:r>
            <a:endParaRPr lang="en-US" dirty="0"/>
          </a:p>
        </p:txBody>
      </p:sp>
      <p:cxnSp>
        <p:nvCxnSpPr>
          <p:cNvPr id="36" name="Straight Arrow Connector 35"/>
          <p:cNvCxnSpPr/>
          <p:nvPr/>
        </p:nvCxnSpPr>
        <p:spPr>
          <a:xfrm rot="10800000" flipV="1">
            <a:off x="6172200" y="1524000"/>
            <a:ext cx="304800" cy="152400"/>
          </a:xfrm>
          <a:prstGeom prst="straightConnector1">
            <a:avLst/>
          </a:prstGeom>
          <a:ln w="3492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rot="10800000" flipV="1">
            <a:off x="3962400" y="3429000"/>
            <a:ext cx="533400" cy="381000"/>
          </a:xfrm>
          <a:prstGeom prst="straightConnector1">
            <a:avLst/>
          </a:prstGeom>
          <a:ln w="3492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10800000" flipV="1">
            <a:off x="3962400" y="4038600"/>
            <a:ext cx="533400" cy="152400"/>
          </a:xfrm>
          <a:prstGeom prst="straightConnector1">
            <a:avLst/>
          </a:prstGeom>
          <a:ln w="3492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10800000" flipV="1">
            <a:off x="3962400" y="4495800"/>
            <a:ext cx="609600" cy="152400"/>
          </a:xfrm>
          <a:prstGeom prst="straightConnector1">
            <a:avLst/>
          </a:prstGeom>
          <a:ln w="3492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10800000" flipV="1">
            <a:off x="3962400" y="5105400"/>
            <a:ext cx="533400" cy="76200"/>
          </a:xfrm>
          <a:prstGeom prst="straightConnector1">
            <a:avLst/>
          </a:prstGeom>
          <a:ln w="3492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5486400" y="6096000"/>
            <a:ext cx="2590800" cy="646331"/>
          </a:xfrm>
          <a:prstGeom prst="rect">
            <a:avLst/>
          </a:prstGeom>
          <a:noFill/>
        </p:spPr>
        <p:txBody>
          <a:bodyPr wrap="square" rtlCol="0">
            <a:spAutoFit/>
          </a:bodyPr>
          <a:lstStyle/>
          <a:p>
            <a:pPr algn="ctr"/>
            <a:r>
              <a:rPr lang="en-US" dirty="0" smtClean="0"/>
              <a:t>Real-time query and responses</a:t>
            </a:r>
            <a:endParaRPr lang="en-US" dirty="0"/>
          </a:p>
        </p:txBody>
      </p:sp>
      <p:sp>
        <p:nvSpPr>
          <p:cNvPr id="50" name="Oval 49"/>
          <p:cNvSpPr/>
          <p:nvPr/>
        </p:nvSpPr>
        <p:spPr>
          <a:xfrm>
            <a:off x="6553200" y="152400"/>
            <a:ext cx="1828800" cy="7620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smtClean="0"/>
              <a:t>ILS Data</a:t>
            </a:r>
            <a:endParaRPr lang="en-US" sz="1600" dirty="0"/>
          </a:p>
        </p:txBody>
      </p:sp>
      <p:cxnSp>
        <p:nvCxnSpPr>
          <p:cNvPr id="51" name="Straight Arrow Connector 50"/>
          <p:cNvCxnSpPr/>
          <p:nvPr/>
        </p:nvCxnSpPr>
        <p:spPr>
          <a:xfrm>
            <a:off x="3657600" y="1600200"/>
            <a:ext cx="762000" cy="228600"/>
          </a:xfrm>
          <a:prstGeom prst="straightConnector1">
            <a:avLst/>
          </a:prstGeom>
          <a:ln w="25400">
            <a:tailEnd type="arrow"/>
          </a:ln>
        </p:spPr>
        <p:style>
          <a:lnRef idx="1">
            <a:schemeClr val="accent3"/>
          </a:lnRef>
          <a:fillRef idx="0">
            <a:schemeClr val="accent3"/>
          </a:fillRef>
          <a:effectRef idx="0">
            <a:schemeClr val="accent3"/>
          </a:effectRef>
          <a:fontRef idx="minor">
            <a:schemeClr val="tx1"/>
          </a:fontRef>
        </p:style>
      </p:cxnSp>
      <p:cxnSp>
        <p:nvCxnSpPr>
          <p:cNvPr id="55" name="Straight Arrow Connector 54"/>
          <p:cNvCxnSpPr/>
          <p:nvPr/>
        </p:nvCxnSpPr>
        <p:spPr>
          <a:xfrm rot="10800000" flipV="1">
            <a:off x="6096000" y="838200"/>
            <a:ext cx="609600" cy="457200"/>
          </a:xfrm>
          <a:prstGeom prst="straightConnector1">
            <a:avLst/>
          </a:prstGeom>
          <a:ln w="3492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9" name="Rounded Rectangle 28"/>
          <p:cNvSpPr/>
          <p:nvPr/>
        </p:nvSpPr>
        <p:spPr>
          <a:xfrm>
            <a:off x="4572000" y="1295400"/>
            <a:ext cx="1524000" cy="12954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a:off x="4572000" y="2895600"/>
            <a:ext cx="1524000" cy="2819400"/>
          </a:xfrm>
          <a:prstGeom prst="round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Arrow Connector 60"/>
          <p:cNvCxnSpPr/>
          <p:nvPr/>
        </p:nvCxnSpPr>
        <p:spPr>
          <a:xfrm rot="16200000" flipH="1">
            <a:off x="3543300" y="1943100"/>
            <a:ext cx="1143000" cy="914400"/>
          </a:xfrm>
          <a:prstGeom prst="straightConnector1">
            <a:avLst/>
          </a:prstGeom>
          <a:ln w="25400">
            <a:tailEnd type="arrow"/>
          </a:ln>
        </p:spPr>
        <p:style>
          <a:lnRef idx="1">
            <a:schemeClr val="accent3"/>
          </a:lnRef>
          <a:fillRef idx="0">
            <a:schemeClr val="accent3"/>
          </a:fillRef>
          <a:effectRef idx="0">
            <a:schemeClr val="accent3"/>
          </a:effectRef>
          <a:fontRef idx="minor">
            <a:schemeClr val="tx1"/>
          </a:fontRef>
        </p:style>
      </p:cxnSp>
      <p:sp>
        <p:nvSpPr>
          <p:cNvPr id="63" name="TextBox 62"/>
          <p:cNvSpPr txBox="1"/>
          <p:nvPr/>
        </p:nvSpPr>
        <p:spPr>
          <a:xfrm>
            <a:off x="4724400" y="1447800"/>
            <a:ext cx="1219200" cy="954107"/>
          </a:xfrm>
          <a:prstGeom prst="rect">
            <a:avLst/>
          </a:prstGeom>
          <a:noFill/>
        </p:spPr>
        <p:txBody>
          <a:bodyPr wrap="square" rtlCol="0">
            <a:spAutoFit/>
          </a:bodyPr>
          <a:lstStyle/>
          <a:p>
            <a:r>
              <a:rPr lang="en-US" sz="2800" dirty="0" smtClean="0"/>
              <a:t>Local Index</a:t>
            </a:r>
            <a:endParaRPr lang="en-US" sz="2800" dirty="0"/>
          </a:p>
        </p:txBody>
      </p:sp>
      <p:sp>
        <p:nvSpPr>
          <p:cNvPr id="64" name="TextBox 63"/>
          <p:cNvSpPr txBox="1"/>
          <p:nvPr/>
        </p:nvSpPr>
        <p:spPr>
          <a:xfrm rot="5400000">
            <a:off x="3962399" y="3804790"/>
            <a:ext cx="2590800" cy="1077218"/>
          </a:xfrm>
          <a:prstGeom prst="rect">
            <a:avLst/>
          </a:prstGeom>
          <a:noFill/>
        </p:spPr>
        <p:txBody>
          <a:bodyPr wrap="square" rtlCol="0">
            <a:spAutoFit/>
          </a:bodyPr>
          <a:lstStyle/>
          <a:p>
            <a:pPr algn="ctr"/>
            <a:r>
              <a:rPr lang="en-US" sz="3200" dirty="0" err="1" smtClean="0"/>
              <a:t>MetaSearch</a:t>
            </a:r>
            <a:r>
              <a:rPr lang="en-US" sz="3200" dirty="0" smtClean="0"/>
              <a:t> Engine</a:t>
            </a:r>
            <a:endParaRPr lang="en-US" sz="3200" dirty="0"/>
          </a:p>
        </p:txBody>
      </p:sp>
      <p:cxnSp>
        <p:nvCxnSpPr>
          <p:cNvPr id="65" name="Straight Arrow Connector 64"/>
          <p:cNvCxnSpPr/>
          <p:nvPr/>
        </p:nvCxnSpPr>
        <p:spPr>
          <a:xfrm rot="5400000">
            <a:off x="3810000" y="2133600"/>
            <a:ext cx="762000" cy="609600"/>
          </a:xfrm>
          <a:prstGeom prst="straightConnector1">
            <a:avLst/>
          </a:prstGeom>
          <a:ln w="34925">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48515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228600"/>
            <a:ext cx="8534400" cy="758825"/>
          </a:xfrm>
        </p:spPr>
        <p:txBody>
          <a:bodyPr>
            <a:normAutofit fontScale="90000"/>
          </a:bodyPr>
          <a:lstStyle/>
          <a:p>
            <a:r>
              <a:rPr lang="en-US" dirty="0" smtClean="0"/>
              <a:t>Web-scale Index-based Discovery</a:t>
            </a:r>
            <a:endParaRPr lang="en-US" dirty="0"/>
          </a:p>
        </p:txBody>
      </p:sp>
      <p:grpSp>
        <p:nvGrpSpPr>
          <p:cNvPr id="2" name="Group 48"/>
          <p:cNvGrpSpPr/>
          <p:nvPr/>
        </p:nvGrpSpPr>
        <p:grpSpPr>
          <a:xfrm>
            <a:off x="838200" y="1371600"/>
            <a:ext cx="2743200" cy="685800"/>
            <a:chOff x="838200" y="1371600"/>
            <a:chExt cx="2743200" cy="685800"/>
          </a:xfrm>
        </p:grpSpPr>
        <p:sp>
          <p:nvSpPr>
            <p:cNvPr id="4" name="Rectangle 3"/>
            <p:cNvSpPr/>
            <p:nvPr/>
          </p:nvSpPr>
          <p:spPr>
            <a:xfrm>
              <a:off x="838200" y="1371600"/>
              <a:ext cx="27432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1981200" y="1524000"/>
              <a:ext cx="1219200" cy="228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 name="TextBox 5"/>
            <p:cNvSpPr txBox="1"/>
            <p:nvPr/>
          </p:nvSpPr>
          <p:spPr>
            <a:xfrm>
              <a:off x="987876" y="1447800"/>
              <a:ext cx="1069524" cy="369332"/>
            </a:xfrm>
            <a:prstGeom prst="rect">
              <a:avLst/>
            </a:prstGeom>
            <a:noFill/>
          </p:spPr>
          <p:txBody>
            <a:bodyPr wrap="none" rtlCol="0">
              <a:spAutoFit/>
            </a:bodyPr>
            <a:lstStyle/>
            <a:p>
              <a:r>
                <a:rPr lang="en-US" dirty="0" smtClean="0"/>
                <a:t>Search: </a:t>
              </a:r>
              <a:endParaRPr lang="en-US" dirty="0"/>
            </a:p>
          </p:txBody>
        </p:sp>
      </p:grpSp>
      <p:sp>
        <p:nvSpPr>
          <p:cNvPr id="7" name="Oval 6"/>
          <p:cNvSpPr/>
          <p:nvPr/>
        </p:nvSpPr>
        <p:spPr>
          <a:xfrm>
            <a:off x="6738582" y="868907"/>
            <a:ext cx="1828800" cy="7620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smtClean="0"/>
              <a:t>Digital Collections</a:t>
            </a:r>
            <a:endParaRPr lang="en-US" sz="1600" dirty="0"/>
          </a:p>
        </p:txBody>
      </p:sp>
      <p:sp>
        <p:nvSpPr>
          <p:cNvPr id="8" name="Oval 7"/>
          <p:cNvSpPr/>
          <p:nvPr/>
        </p:nvSpPr>
        <p:spPr>
          <a:xfrm>
            <a:off x="6911907" y="1524000"/>
            <a:ext cx="1828800" cy="7620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smtClean="0"/>
              <a:t>Web Site Content</a:t>
            </a:r>
            <a:endParaRPr lang="en-US" sz="1600" dirty="0"/>
          </a:p>
        </p:txBody>
      </p:sp>
      <p:sp>
        <p:nvSpPr>
          <p:cNvPr id="9" name="Oval 8"/>
          <p:cNvSpPr/>
          <p:nvPr/>
        </p:nvSpPr>
        <p:spPr>
          <a:xfrm>
            <a:off x="7047246" y="2298510"/>
            <a:ext cx="1828800" cy="7620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smtClean="0"/>
              <a:t>Institutional Repositories</a:t>
            </a:r>
            <a:endParaRPr lang="en-US" sz="1600" dirty="0"/>
          </a:p>
        </p:txBody>
      </p:sp>
      <p:sp>
        <p:nvSpPr>
          <p:cNvPr id="10" name="TextBox 9"/>
          <p:cNvSpPr txBox="1"/>
          <p:nvPr/>
        </p:nvSpPr>
        <p:spPr>
          <a:xfrm>
            <a:off x="7162800" y="3810000"/>
            <a:ext cx="990600" cy="707886"/>
          </a:xfrm>
          <a:prstGeom prst="rect">
            <a:avLst/>
          </a:prstGeom>
          <a:noFill/>
        </p:spPr>
        <p:txBody>
          <a:bodyPr wrap="square" rtlCol="0">
            <a:spAutoFit/>
          </a:bodyPr>
          <a:lstStyle/>
          <a:p>
            <a:r>
              <a:rPr lang="en-US" sz="4000" dirty="0" smtClean="0"/>
              <a:t>…</a:t>
            </a:r>
            <a:endParaRPr lang="en-US" sz="4000" dirty="0"/>
          </a:p>
        </p:txBody>
      </p:sp>
      <p:sp>
        <p:nvSpPr>
          <p:cNvPr id="11" name="Oval 10"/>
          <p:cNvSpPr/>
          <p:nvPr/>
        </p:nvSpPr>
        <p:spPr>
          <a:xfrm>
            <a:off x="6593459" y="4191000"/>
            <a:ext cx="1828800" cy="7620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smtClean="0"/>
              <a:t>E-Journals</a:t>
            </a:r>
            <a:endParaRPr lang="en-US" sz="1400" dirty="0"/>
          </a:p>
        </p:txBody>
      </p:sp>
      <p:sp>
        <p:nvSpPr>
          <p:cNvPr id="12" name="Oval 11"/>
          <p:cNvSpPr/>
          <p:nvPr/>
        </p:nvSpPr>
        <p:spPr>
          <a:xfrm>
            <a:off x="6478705" y="5048250"/>
            <a:ext cx="1828800" cy="7620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smtClean="0"/>
              <a:t>Reference Sources</a:t>
            </a:r>
            <a:endParaRPr lang="en-US" sz="1400" dirty="0"/>
          </a:p>
        </p:txBody>
      </p:sp>
      <p:cxnSp>
        <p:nvCxnSpPr>
          <p:cNvPr id="14" name="Straight Arrow Connector 13"/>
          <p:cNvCxnSpPr/>
          <p:nvPr/>
        </p:nvCxnSpPr>
        <p:spPr>
          <a:xfrm>
            <a:off x="3733800" y="1524000"/>
            <a:ext cx="762000" cy="152400"/>
          </a:xfrm>
          <a:prstGeom prst="straightConnector1">
            <a:avLst/>
          </a:prstGeom>
          <a:ln w="25400">
            <a:tailEnd type="arrow"/>
          </a:ln>
        </p:spPr>
        <p:style>
          <a:lnRef idx="1">
            <a:schemeClr val="accent3"/>
          </a:lnRef>
          <a:fillRef idx="0">
            <a:schemeClr val="accent3"/>
          </a:fillRef>
          <a:effectRef idx="0">
            <a:schemeClr val="accent3"/>
          </a:effectRef>
          <a:fontRef idx="minor">
            <a:schemeClr val="tx1"/>
          </a:fontRef>
        </p:style>
      </p:cxnSp>
      <p:cxnSp>
        <p:nvCxnSpPr>
          <p:cNvPr id="23" name="Straight Arrow Connector 22"/>
          <p:cNvCxnSpPr/>
          <p:nvPr/>
        </p:nvCxnSpPr>
        <p:spPr>
          <a:xfrm rot="10800000">
            <a:off x="3886200" y="3810000"/>
            <a:ext cx="609600" cy="1588"/>
          </a:xfrm>
          <a:prstGeom prst="straightConnector1">
            <a:avLst/>
          </a:prstGeom>
          <a:ln w="57150">
            <a:tailEnd type="arrow"/>
          </a:ln>
        </p:spPr>
        <p:style>
          <a:lnRef idx="1">
            <a:schemeClr val="accent3"/>
          </a:lnRef>
          <a:fillRef idx="0">
            <a:schemeClr val="accent3"/>
          </a:fillRef>
          <a:effectRef idx="0">
            <a:schemeClr val="accent3"/>
          </a:effectRef>
          <a:fontRef idx="minor">
            <a:schemeClr val="tx1"/>
          </a:fontRef>
        </p:style>
      </p:cxnSp>
      <p:sp>
        <p:nvSpPr>
          <p:cNvPr id="32" name="Rectangle 31"/>
          <p:cNvSpPr/>
          <p:nvPr/>
        </p:nvSpPr>
        <p:spPr>
          <a:xfrm>
            <a:off x="533400" y="2286000"/>
            <a:ext cx="3352800" cy="3581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66800" y="3200400"/>
            <a:ext cx="1800493" cy="369332"/>
          </a:xfrm>
          <a:prstGeom prst="rect">
            <a:avLst/>
          </a:prstGeom>
          <a:noFill/>
        </p:spPr>
        <p:txBody>
          <a:bodyPr wrap="none" rtlCol="0">
            <a:spAutoFit/>
          </a:bodyPr>
          <a:lstStyle/>
          <a:p>
            <a:r>
              <a:rPr lang="en-US" dirty="0" smtClean="0"/>
              <a:t>Search Results</a:t>
            </a:r>
            <a:endParaRPr lang="en-US" dirty="0"/>
          </a:p>
        </p:txBody>
      </p:sp>
      <p:cxnSp>
        <p:nvCxnSpPr>
          <p:cNvPr id="36" name="Straight Arrow Connector 35"/>
          <p:cNvCxnSpPr/>
          <p:nvPr/>
        </p:nvCxnSpPr>
        <p:spPr>
          <a:xfrm flipH="1">
            <a:off x="6172199" y="1371600"/>
            <a:ext cx="663508" cy="445532"/>
          </a:xfrm>
          <a:prstGeom prst="straightConnector1">
            <a:avLst/>
          </a:prstGeom>
          <a:ln w="3492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rot="10800000" flipV="1">
            <a:off x="6130119" y="2086970"/>
            <a:ext cx="457200" cy="152400"/>
          </a:xfrm>
          <a:prstGeom prst="straightConnector1">
            <a:avLst/>
          </a:prstGeom>
          <a:ln w="3492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9" idx="2"/>
          </p:cNvCxnSpPr>
          <p:nvPr/>
        </p:nvCxnSpPr>
        <p:spPr>
          <a:xfrm flipH="1">
            <a:off x="6132846" y="2679510"/>
            <a:ext cx="914400" cy="1588"/>
          </a:xfrm>
          <a:prstGeom prst="straightConnector1">
            <a:avLst/>
          </a:prstGeom>
          <a:ln w="3492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10800000">
            <a:off x="6172200" y="4403586"/>
            <a:ext cx="457200" cy="228600"/>
          </a:xfrm>
          <a:prstGeom prst="straightConnector1">
            <a:avLst/>
          </a:prstGeom>
          <a:ln w="3492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12" idx="2"/>
          </p:cNvCxnSpPr>
          <p:nvPr/>
        </p:nvCxnSpPr>
        <p:spPr>
          <a:xfrm flipH="1" flipV="1">
            <a:off x="6096000" y="5181600"/>
            <a:ext cx="382705" cy="247650"/>
          </a:xfrm>
          <a:prstGeom prst="straightConnector1">
            <a:avLst/>
          </a:prstGeom>
          <a:ln w="3492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5562600" y="6096000"/>
            <a:ext cx="2590800" cy="646331"/>
          </a:xfrm>
          <a:prstGeom prst="rect">
            <a:avLst/>
          </a:prstGeom>
          <a:noFill/>
        </p:spPr>
        <p:txBody>
          <a:bodyPr wrap="square" rtlCol="0">
            <a:spAutoFit/>
          </a:bodyPr>
          <a:lstStyle/>
          <a:p>
            <a:pPr algn="ctr"/>
            <a:r>
              <a:rPr lang="en-US" dirty="0" smtClean="0"/>
              <a:t>Pre-built harvesting and indexing</a:t>
            </a:r>
            <a:endParaRPr lang="en-US" dirty="0"/>
          </a:p>
        </p:txBody>
      </p:sp>
      <p:sp>
        <p:nvSpPr>
          <p:cNvPr id="26" name="Rounded Rectangle 25"/>
          <p:cNvSpPr/>
          <p:nvPr/>
        </p:nvSpPr>
        <p:spPr>
          <a:xfrm>
            <a:off x="4572000" y="1295400"/>
            <a:ext cx="1524000" cy="4724400"/>
          </a:xfrm>
          <a:prstGeom prst="round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rot="5400000">
            <a:off x="3529776" y="3297780"/>
            <a:ext cx="3736023" cy="646331"/>
          </a:xfrm>
          <a:prstGeom prst="rect">
            <a:avLst/>
          </a:prstGeom>
          <a:noFill/>
        </p:spPr>
        <p:txBody>
          <a:bodyPr wrap="none" rtlCol="0">
            <a:spAutoFit/>
          </a:bodyPr>
          <a:lstStyle/>
          <a:p>
            <a:r>
              <a:rPr lang="en-US" sz="3600" dirty="0" smtClean="0"/>
              <a:t>Consolidated Index</a:t>
            </a:r>
            <a:endParaRPr lang="en-US" sz="3600" dirty="0"/>
          </a:p>
        </p:txBody>
      </p:sp>
      <p:sp>
        <p:nvSpPr>
          <p:cNvPr id="52" name="Oval 51"/>
          <p:cNvSpPr/>
          <p:nvPr/>
        </p:nvSpPr>
        <p:spPr>
          <a:xfrm>
            <a:off x="6705600" y="152400"/>
            <a:ext cx="1828800" cy="7620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smtClean="0"/>
              <a:t>ILS Data</a:t>
            </a:r>
            <a:endParaRPr lang="en-US" sz="1600" dirty="0"/>
          </a:p>
        </p:txBody>
      </p:sp>
      <p:cxnSp>
        <p:nvCxnSpPr>
          <p:cNvPr id="53" name="Straight Arrow Connector 52"/>
          <p:cNvCxnSpPr/>
          <p:nvPr/>
        </p:nvCxnSpPr>
        <p:spPr>
          <a:xfrm rot="5400000">
            <a:off x="6096000" y="838200"/>
            <a:ext cx="609600" cy="609600"/>
          </a:xfrm>
          <a:prstGeom prst="straightConnector1">
            <a:avLst/>
          </a:prstGeom>
          <a:ln w="3492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6891888" y="3188732"/>
            <a:ext cx="1828800" cy="7620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smtClean="0"/>
              <a:t>Aggregated Content packages</a:t>
            </a:r>
            <a:endParaRPr lang="en-US" sz="1600" dirty="0"/>
          </a:p>
        </p:txBody>
      </p:sp>
      <p:cxnSp>
        <p:nvCxnSpPr>
          <p:cNvPr id="31" name="Straight Arrow Connector 30"/>
          <p:cNvCxnSpPr/>
          <p:nvPr/>
        </p:nvCxnSpPr>
        <p:spPr>
          <a:xfrm flipH="1" flipV="1">
            <a:off x="6095999" y="3200400"/>
            <a:ext cx="838201" cy="186679"/>
          </a:xfrm>
          <a:prstGeom prst="straightConnector1">
            <a:avLst/>
          </a:prstGeom>
          <a:ln w="34925">
            <a:solidFill>
              <a:srgbClr val="00B050"/>
            </a:solidFill>
            <a:tailEnd type="arrow"/>
          </a:ln>
        </p:spPr>
        <p:style>
          <a:lnRef idx="1">
            <a:schemeClr val="accent1"/>
          </a:lnRef>
          <a:fillRef idx="0">
            <a:schemeClr val="accent1"/>
          </a:fillRef>
          <a:effectRef idx="0">
            <a:schemeClr val="accent1"/>
          </a:effectRef>
          <a:fontRef idx="minor">
            <a:schemeClr val="tx1"/>
          </a:fontRef>
        </p:style>
      </p:cxnSp>
      <p:pic>
        <p:nvPicPr>
          <p:cNvPr id="4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83" y="5959373"/>
            <a:ext cx="951293" cy="919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8317" y="5889910"/>
            <a:ext cx="1182189" cy="852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6200" y="6022261"/>
            <a:ext cx="998279" cy="720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94479" y="6059330"/>
            <a:ext cx="1420653" cy="632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512229" y="834788"/>
            <a:ext cx="2119491" cy="461665"/>
          </a:xfrm>
          <a:prstGeom prst="rect">
            <a:avLst/>
          </a:prstGeom>
          <a:noFill/>
        </p:spPr>
        <p:txBody>
          <a:bodyPr wrap="none" rtlCol="0">
            <a:spAutoFit/>
          </a:bodyPr>
          <a:lstStyle/>
          <a:p>
            <a:r>
              <a:rPr lang="en-US" sz="2400" dirty="0" smtClean="0"/>
              <a:t>(2009- present)</a:t>
            </a:r>
            <a:endParaRPr lang="en-US" sz="2400" dirty="0"/>
          </a:p>
        </p:txBody>
      </p:sp>
    </p:spTree>
    <p:extLst>
      <p:ext uri="{BB962C8B-B14F-4D97-AF65-F5344CB8AC3E}">
        <p14:creationId xmlns:p14="http://schemas.microsoft.com/office/powerpoint/2010/main" val="27339651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228600"/>
            <a:ext cx="8534400" cy="758825"/>
          </a:xfrm>
        </p:spPr>
        <p:txBody>
          <a:bodyPr>
            <a:normAutofit fontScale="90000"/>
          </a:bodyPr>
          <a:lstStyle/>
          <a:p>
            <a:r>
              <a:rPr lang="en-US" dirty="0" smtClean="0"/>
              <a:t>Web-scale Search</a:t>
            </a:r>
            <a:r>
              <a:rPr lang="en-US" baseline="0" dirty="0" smtClean="0"/>
              <a:t> Problem</a:t>
            </a:r>
            <a:endParaRPr lang="en-US" dirty="0"/>
          </a:p>
        </p:txBody>
      </p:sp>
      <p:grpSp>
        <p:nvGrpSpPr>
          <p:cNvPr id="2" name="Group 48"/>
          <p:cNvGrpSpPr/>
          <p:nvPr/>
        </p:nvGrpSpPr>
        <p:grpSpPr>
          <a:xfrm>
            <a:off x="838200" y="1371600"/>
            <a:ext cx="2743200" cy="685800"/>
            <a:chOff x="838200" y="1371600"/>
            <a:chExt cx="2743200" cy="685800"/>
          </a:xfrm>
        </p:grpSpPr>
        <p:sp>
          <p:nvSpPr>
            <p:cNvPr id="4" name="Rectangle 3"/>
            <p:cNvSpPr/>
            <p:nvPr/>
          </p:nvSpPr>
          <p:spPr>
            <a:xfrm>
              <a:off x="838200" y="1371600"/>
              <a:ext cx="27432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1981200" y="1524000"/>
              <a:ext cx="1219200" cy="228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 name="TextBox 5"/>
            <p:cNvSpPr txBox="1"/>
            <p:nvPr/>
          </p:nvSpPr>
          <p:spPr>
            <a:xfrm>
              <a:off x="987876" y="1447800"/>
              <a:ext cx="1069524" cy="369332"/>
            </a:xfrm>
            <a:prstGeom prst="rect">
              <a:avLst/>
            </a:prstGeom>
            <a:noFill/>
          </p:spPr>
          <p:txBody>
            <a:bodyPr wrap="none" rtlCol="0">
              <a:spAutoFit/>
            </a:bodyPr>
            <a:lstStyle/>
            <a:p>
              <a:r>
                <a:rPr lang="en-US" dirty="0" smtClean="0"/>
                <a:t>Search: </a:t>
              </a:r>
              <a:endParaRPr lang="en-US" dirty="0"/>
            </a:p>
          </p:txBody>
        </p:sp>
      </p:grpSp>
      <p:cxnSp>
        <p:nvCxnSpPr>
          <p:cNvPr id="14" name="Straight Arrow Connector 13"/>
          <p:cNvCxnSpPr/>
          <p:nvPr/>
        </p:nvCxnSpPr>
        <p:spPr>
          <a:xfrm>
            <a:off x="3733800" y="1524000"/>
            <a:ext cx="762000" cy="152400"/>
          </a:xfrm>
          <a:prstGeom prst="straightConnector1">
            <a:avLst/>
          </a:prstGeom>
          <a:ln w="25400">
            <a:tailEnd type="arrow"/>
          </a:ln>
        </p:spPr>
        <p:style>
          <a:lnRef idx="1">
            <a:schemeClr val="accent3"/>
          </a:lnRef>
          <a:fillRef idx="0">
            <a:schemeClr val="accent3"/>
          </a:fillRef>
          <a:effectRef idx="0">
            <a:schemeClr val="accent3"/>
          </a:effectRef>
          <a:fontRef idx="minor">
            <a:schemeClr val="tx1"/>
          </a:fontRef>
        </p:style>
      </p:cxnSp>
      <p:cxnSp>
        <p:nvCxnSpPr>
          <p:cNvPr id="23" name="Straight Arrow Connector 22"/>
          <p:cNvCxnSpPr/>
          <p:nvPr/>
        </p:nvCxnSpPr>
        <p:spPr>
          <a:xfrm rot="10800000">
            <a:off x="3886200" y="3810000"/>
            <a:ext cx="609600" cy="1588"/>
          </a:xfrm>
          <a:prstGeom prst="straightConnector1">
            <a:avLst/>
          </a:prstGeom>
          <a:ln w="57150">
            <a:tailEnd type="arrow"/>
          </a:ln>
        </p:spPr>
        <p:style>
          <a:lnRef idx="1">
            <a:schemeClr val="accent3"/>
          </a:lnRef>
          <a:fillRef idx="0">
            <a:schemeClr val="accent3"/>
          </a:fillRef>
          <a:effectRef idx="0">
            <a:schemeClr val="accent3"/>
          </a:effectRef>
          <a:fontRef idx="minor">
            <a:schemeClr val="tx1"/>
          </a:fontRef>
        </p:style>
      </p:cxnSp>
      <p:sp>
        <p:nvSpPr>
          <p:cNvPr id="32" name="Rectangle 31"/>
          <p:cNvSpPr/>
          <p:nvPr/>
        </p:nvSpPr>
        <p:spPr>
          <a:xfrm>
            <a:off x="533400" y="2286000"/>
            <a:ext cx="3352800" cy="3581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66800" y="3200400"/>
            <a:ext cx="1800493" cy="369332"/>
          </a:xfrm>
          <a:prstGeom prst="rect">
            <a:avLst/>
          </a:prstGeom>
          <a:noFill/>
        </p:spPr>
        <p:txBody>
          <a:bodyPr wrap="none" rtlCol="0">
            <a:spAutoFit/>
          </a:bodyPr>
          <a:lstStyle/>
          <a:p>
            <a:r>
              <a:rPr lang="en-US" dirty="0" smtClean="0"/>
              <a:t>Search Results</a:t>
            </a:r>
            <a:endParaRPr lang="en-US" dirty="0"/>
          </a:p>
        </p:txBody>
      </p:sp>
      <p:sp>
        <p:nvSpPr>
          <p:cNvPr id="48" name="TextBox 47"/>
          <p:cNvSpPr txBox="1"/>
          <p:nvPr/>
        </p:nvSpPr>
        <p:spPr>
          <a:xfrm>
            <a:off x="6096000" y="4876800"/>
            <a:ext cx="2590800" cy="646331"/>
          </a:xfrm>
          <a:prstGeom prst="rect">
            <a:avLst/>
          </a:prstGeom>
          <a:noFill/>
        </p:spPr>
        <p:txBody>
          <a:bodyPr wrap="square" rtlCol="0">
            <a:spAutoFit/>
          </a:bodyPr>
          <a:lstStyle/>
          <a:p>
            <a:pPr algn="ctr"/>
            <a:r>
              <a:rPr lang="en-US" dirty="0" smtClean="0"/>
              <a:t>Pre-built harvesting and indexing</a:t>
            </a:r>
            <a:endParaRPr lang="en-US" dirty="0"/>
          </a:p>
        </p:txBody>
      </p:sp>
      <p:sp>
        <p:nvSpPr>
          <p:cNvPr id="26" name="Rounded Rectangle 25"/>
          <p:cNvSpPr/>
          <p:nvPr/>
        </p:nvSpPr>
        <p:spPr>
          <a:xfrm>
            <a:off x="4495800" y="1066800"/>
            <a:ext cx="1524000" cy="3810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rot="5400000">
            <a:off x="3759487" y="2699892"/>
            <a:ext cx="3276600" cy="1077218"/>
          </a:xfrm>
          <a:prstGeom prst="rect">
            <a:avLst/>
          </a:prstGeom>
          <a:noFill/>
        </p:spPr>
        <p:txBody>
          <a:bodyPr wrap="square" rtlCol="0">
            <a:spAutoFit/>
          </a:bodyPr>
          <a:lstStyle/>
          <a:p>
            <a:r>
              <a:rPr lang="en-US" sz="3200" dirty="0" smtClean="0"/>
              <a:t>Consolidated Index</a:t>
            </a:r>
            <a:endParaRPr lang="en-US" sz="3200" dirty="0"/>
          </a:p>
        </p:txBody>
      </p:sp>
      <p:sp>
        <p:nvSpPr>
          <p:cNvPr id="31" name="TextBox 30"/>
          <p:cNvSpPr txBox="1"/>
          <p:nvPr/>
        </p:nvSpPr>
        <p:spPr>
          <a:xfrm>
            <a:off x="4648200" y="5105400"/>
            <a:ext cx="1219200" cy="923330"/>
          </a:xfrm>
          <a:prstGeom prst="rect">
            <a:avLst/>
          </a:prstGeom>
          <a:noFill/>
        </p:spPr>
        <p:txBody>
          <a:bodyPr wrap="square" rtlCol="0">
            <a:spAutoFit/>
          </a:bodyPr>
          <a:lstStyle/>
          <a:p>
            <a:r>
              <a:rPr lang="en-US" sz="5400" dirty="0" smtClean="0">
                <a:latin typeface="Aharoni" pitchFamily="2" charset="-79"/>
                <a:cs typeface="Aharoni" pitchFamily="2" charset="-79"/>
              </a:rPr>
              <a:t>???</a:t>
            </a:r>
            <a:endParaRPr lang="en-US" sz="2800" dirty="0">
              <a:latin typeface="Aharoni" pitchFamily="2" charset="-79"/>
              <a:cs typeface="Aharoni" pitchFamily="2" charset="-79"/>
            </a:endParaRPr>
          </a:p>
        </p:txBody>
      </p:sp>
      <p:sp>
        <p:nvSpPr>
          <p:cNvPr id="35" name="Rounded Rectangle 34"/>
          <p:cNvSpPr/>
          <p:nvPr/>
        </p:nvSpPr>
        <p:spPr>
          <a:xfrm>
            <a:off x="4495800" y="5029200"/>
            <a:ext cx="1524000" cy="12954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6477000" y="5562600"/>
            <a:ext cx="1828800" cy="7620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400" dirty="0"/>
          </a:p>
        </p:txBody>
      </p:sp>
      <p:sp>
        <p:nvSpPr>
          <p:cNvPr id="43" name="Oval 42"/>
          <p:cNvSpPr/>
          <p:nvPr/>
        </p:nvSpPr>
        <p:spPr>
          <a:xfrm>
            <a:off x="6781800" y="5791200"/>
            <a:ext cx="1828800" cy="7620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400" dirty="0"/>
          </a:p>
        </p:txBody>
      </p:sp>
      <p:sp>
        <p:nvSpPr>
          <p:cNvPr id="42" name="Oval 41"/>
          <p:cNvSpPr/>
          <p:nvPr/>
        </p:nvSpPr>
        <p:spPr>
          <a:xfrm>
            <a:off x="6705600" y="5647730"/>
            <a:ext cx="2133600" cy="7620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smtClean="0"/>
              <a:t>Non Participating</a:t>
            </a:r>
          </a:p>
          <a:p>
            <a:pPr algn="ctr"/>
            <a:r>
              <a:rPr lang="en-US" sz="1600" dirty="0" smtClean="0"/>
              <a:t>Content Sources</a:t>
            </a:r>
            <a:endParaRPr lang="en-US" sz="1400" dirty="0"/>
          </a:p>
        </p:txBody>
      </p:sp>
      <p:cxnSp>
        <p:nvCxnSpPr>
          <p:cNvPr id="56" name="Straight Arrow Connector 55"/>
          <p:cNvCxnSpPr/>
          <p:nvPr/>
        </p:nvCxnSpPr>
        <p:spPr>
          <a:xfrm rot="10800000">
            <a:off x="3886200" y="5410200"/>
            <a:ext cx="609600" cy="1588"/>
          </a:xfrm>
          <a:prstGeom prst="straightConnector1">
            <a:avLst/>
          </a:prstGeom>
          <a:ln w="57150">
            <a:solidFill>
              <a:srgbClr val="FF0000"/>
            </a:solidFill>
            <a:tailEnd type="arrow"/>
          </a:ln>
        </p:spPr>
        <p:style>
          <a:lnRef idx="1">
            <a:schemeClr val="accent3"/>
          </a:lnRef>
          <a:fillRef idx="0">
            <a:schemeClr val="accent3"/>
          </a:fillRef>
          <a:effectRef idx="0">
            <a:schemeClr val="accent3"/>
          </a:effectRef>
          <a:fontRef idx="minor">
            <a:schemeClr val="tx1"/>
          </a:fontRef>
        </p:style>
      </p:cxnSp>
      <p:sp>
        <p:nvSpPr>
          <p:cNvPr id="34" name="TextBox 33"/>
          <p:cNvSpPr txBox="1"/>
          <p:nvPr/>
        </p:nvSpPr>
        <p:spPr>
          <a:xfrm>
            <a:off x="304800" y="5943600"/>
            <a:ext cx="4495800" cy="646331"/>
          </a:xfrm>
          <a:prstGeom prst="rect">
            <a:avLst/>
          </a:prstGeom>
          <a:noFill/>
        </p:spPr>
        <p:txBody>
          <a:bodyPr wrap="square" rtlCol="0">
            <a:spAutoFit/>
          </a:bodyPr>
          <a:lstStyle/>
          <a:p>
            <a:r>
              <a:rPr lang="en-US" dirty="0" smtClean="0"/>
              <a:t>Problem in how to deal with resources not provided to ingest into consolidated index</a:t>
            </a:r>
            <a:endParaRPr lang="en-US" dirty="0"/>
          </a:p>
        </p:txBody>
      </p:sp>
      <p:sp>
        <p:nvSpPr>
          <p:cNvPr id="38" name="Oval 37"/>
          <p:cNvSpPr/>
          <p:nvPr/>
        </p:nvSpPr>
        <p:spPr>
          <a:xfrm>
            <a:off x="6738582" y="868907"/>
            <a:ext cx="1828800" cy="7620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smtClean="0"/>
              <a:t>Digital Collections</a:t>
            </a:r>
            <a:endParaRPr lang="en-US" sz="1600" dirty="0"/>
          </a:p>
        </p:txBody>
      </p:sp>
      <p:sp>
        <p:nvSpPr>
          <p:cNvPr id="45" name="Oval 44"/>
          <p:cNvSpPr/>
          <p:nvPr/>
        </p:nvSpPr>
        <p:spPr>
          <a:xfrm>
            <a:off x="6911907" y="1524000"/>
            <a:ext cx="1828800" cy="7620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smtClean="0"/>
              <a:t>Web Site Content</a:t>
            </a:r>
            <a:endParaRPr lang="en-US" sz="1600" dirty="0"/>
          </a:p>
        </p:txBody>
      </p:sp>
      <p:sp>
        <p:nvSpPr>
          <p:cNvPr id="46" name="Oval 45"/>
          <p:cNvSpPr/>
          <p:nvPr/>
        </p:nvSpPr>
        <p:spPr>
          <a:xfrm>
            <a:off x="7047246" y="2298510"/>
            <a:ext cx="1828800" cy="7620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smtClean="0"/>
              <a:t>Institutional Repositories</a:t>
            </a:r>
            <a:endParaRPr lang="en-US" sz="1600" dirty="0"/>
          </a:p>
        </p:txBody>
      </p:sp>
      <p:sp>
        <p:nvSpPr>
          <p:cNvPr id="47" name="TextBox 46"/>
          <p:cNvSpPr txBox="1"/>
          <p:nvPr/>
        </p:nvSpPr>
        <p:spPr>
          <a:xfrm>
            <a:off x="7162800" y="3810000"/>
            <a:ext cx="990600" cy="707886"/>
          </a:xfrm>
          <a:prstGeom prst="rect">
            <a:avLst/>
          </a:prstGeom>
          <a:noFill/>
        </p:spPr>
        <p:txBody>
          <a:bodyPr wrap="square" rtlCol="0">
            <a:spAutoFit/>
          </a:bodyPr>
          <a:lstStyle/>
          <a:p>
            <a:r>
              <a:rPr lang="en-US" sz="4000" dirty="0" smtClean="0"/>
              <a:t>…</a:t>
            </a:r>
            <a:endParaRPr lang="en-US" sz="4000" dirty="0"/>
          </a:p>
        </p:txBody>
      </p:sp>
      <p:sp>
        <p:nvSpPr>
          <p:cNvPr id="50" name="Oval 49"/>
          <p:cNvSpPr/>
          <p:nvPr/>
        </p:nvSpPr>
        <p:spPr>
          <a:xfrm>
            <a:off x="6593459" y="4191000"/>
            <a:ext cx="1828800" cy="7620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smtClean="0"/>
              <a:t>E-Journals</a:t>
            </a:r>
            <a:endParaRPr lang="en-US" sz="1400" dirty="0"/>
          </a:p>
        </p:txBody>
      </p:sp>
      <p:cxnSp>
        <p:nvCxnSpPr>
          <p:cNvPr id="57" name="Straight Arrow Connector 56"/>
          <p:cNvCxnSpPr/>
          <p:nvPr/>
        </p:nvCxnSpPr>
        <p:spPr>
          <a:xfrm flipH="1">
            <a:off x="6172199" y="1371600"/>
            <a:ext cx="663508" cy="445532"/>
          </a:xfrm>
          <a:prstGeom prst="straightConnector1">
            <a:avLst/>
          </a:prstGeom>
          <a:ln w="3492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rot="10800000" flipV="1">
            <a:off x="6130119" y="2086970"/>
            <a:ext cx="457200" cy="152400"/>
          </a:xfrm>
          <a:prstGeom prst="straightConnector1">
            <a:avLst/>
          </a:prstGeom>
          <a:ln w="3492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46" idx="2"/>
          </p:cNvCxnSpPr>
          <p:nvPr/>
        </p:nvCxnSpPr>
        <p:spPr>
          <a:xfrm flipH="1">
            <a:off x="6132846" y="2679510"/>
            <a:ext cx="914400" cy="1588"/>
          </a:xfrm>
          <a:prstGeom prst="straightConnector1">
            <a:avLst/>
          </a:prstGeom>
          <a:ln w="3492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rot="10800000">
            <a:off x="6172200" y="4403586"/>
            <a:ext cx="457200" cy="228600"/>
          </a:xfrm>
          <a:prstGeom prst="straightConnector1">
            <a:avLst/>
          </a:prstGeom>
          <a:ln w="3492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H="1" flipV="1">
            <a:off x="5936396" y="5567065"/>
            <a:ext cx="566763" cy="297465"/>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2" name="Oval 61"/>
          <p:cNvSpPr/>
          <p:nvPr/>
        </p:nvSpPr>
        <p:spPr>
          <a:xfrm>
            <a:off x="6705600" y="152400"/>
            <a:ext cx="1828800" cy="7620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smtClean="0"/>
              <a:t>ILS Data</a:t>
            </a:r>
            <a:endParaRPr lang="en-US" sz="1600" dirty="0"/>
          </a:p>
        </p:txBody>
      </p:sp>
      <p:cxnSp>
        <p:nvCxnSpPr>
          <p:cNvPr id="63" name="Straight Arrow Connector 62"/>
          <p:cNvCxnSpPr/>
          <p:nvPr/>
        </p:nvCxnSpPr>
        <p:spPr>
          <a:xfrm rot="5400000">
            <a:off x="6096000" y="838200"/>
            <a:ext cx="609600" cy="609600"/>
          </a:xfrm>
          <a:prstGeom prst="straightConnector1">
            <a:avLst/>
          </a:prstGeom>
          <a:ln w="3492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64" name="Oval 63"/>
          <p:cNvSpPr/>
          <p:nvPr/>
        </p:nvSpPr>
        <p:spPr>
          <a:xfrm>
            <a:off x="6891888" y="3188732"/>
            <a:ext cx="1828800" cy="7620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smtClean="0"/>
              <a:t>Aggregated Content packages</a:t>
            </a:r>
            <a:endParaRPr lang="en-US" sz="1600" dirty="0"/>
          </a:p>
        </p:txBody>
      </p:sp>
      <p:cxnSp>
        <p:nvCxnSpPr>
          <p:cNvPr id="65" name="Straight Arrow Connector 64"/>
          <p:cNvCxnSpPr/>
          <p:nvPr/>
        </p:nvCxnSpPr>
        <p:spPr>
          <a:xfrm flipH="1" flipV="1">
            <a:off x="6095999" y="3200400"/>
            <a:ext cx="838201" cy="186679"/>
          </a:xfrm>
          <a:prstGeom prst="straightConnector1">
            <a:avLst/>
          </a:prstGeom>
          <a:ln w="34925">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74083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214715"/>
            <a:ext cx="8534400" cy="758825"/>
          </a:xfrm>
        </p:spPr>
        <p:txBody>
          <a:bodyPr>
            <a:normAutofit/>
          </a:bodyPr>
          <a:lstStyle/>
          <a:p>
            <a:r>
              <a:rPr lang="en-US" sz="2800" dirty="0" smtClean="0"/>
              <a:t>Encore Synergy</a:t>
            </a:r>
            <a:endParaRPr lang="en-US" sz="2800" dirty="0"/>
          </a:p>
        </p:txBody>
      </p:sp>
      <p:grpSp>
        <p:nvGrpSpPr>
          <p:cNvPr id="2" name="Group 48"/>
          <p:cNvGrpSpPr/>
          <p:nvPr/>
        </p:nvGrpSpPr>
        <p:grpSpPr>
          <a:xfrm>
            <a:off x="838200" y="1371600"/>
            <a:ext cx="2743200" cy="685800"/>
            <a:chOff x="838200" y="1371600"/>
            <a:chExt cx="2743200" cy="685800"/>
          </a:xfrm>
        </p:grpSpPr>
        <p:sp>
          <p:nvSpPr>
            <p:cNvPr id="4" name="Rectangle 3"/>
            <p:cNvSpPr/>
            <p:nvPr/>
          </p:nvSpPr>
          <p:spPr>
            <a:xfrm>
              <a:off x="838200" y="1371600"/>
              <a:ext cx="27432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1981200" y="1524000"/>
              <a:ext cx="1219200" cy="228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 name="TextBox 5"/>
            <p:cNvSpPr txBox="1"/>
            <p:nvPr/>
          </p:nvSpPr>
          <p:spPr>
            <a:xfrm>
              <a:off x="987876" y="1447800"/>
              <a:ext cx="1069524" cy="369332"/>
            </a:xfrm>
            <a:prstGeom prst="rect">
              <a:avLst/>
            </a:prstGeom>
            <a:noFill/>
          </p:spPr>
          <p:txBody>
            <a:bodyPr wrap="none" rtlCol="0">
              <a:spAutoFit/>
            </a:bodyPr>
            <a:lstStyle/>
            <a:p>
              <a:r>
                <a:rPr lang="en-US" dirty="0" smtClean="0"/>
                <a:t>Search: </a:t>
              </a:r>
              <a:endParaRPr lang="en-US" dirty="0"/>
            </a:p>
          </p:txBody>
        </p:sp>
      </p:grpSp>
      <p:sp>
        <p:nvSpPr>
          <p:cNvPr id="7" name="Oval 6"/>
          <p:cNvSpPr/>
          <p:nvPr/>
        </p:nvSpPr>
        <p:spPr>
          <a:xfrm>
            <a:off x="6553200" y="1219200"/>
            <a:ext cx="1828800" cy="762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dirty="0" smtClean="0"/>
              <a:t>Digital Collections</a:t>
            </a:r>
            <a:endParaRPr lang="en-US" sz="1600" dirty="0"/>
          </a:p>
        </p:txBody>
      </p:sp>
      <p:sp>
        <p:nvSpPr>
          <p:cNvPr id="8" name="Oval 7"/>
          <p:cNvSpPr/>
          <p:nvPr/>
        </p:nvSpPr>
        <p:spPr>
          <a:xfrm>
            <a:off x="6553200" y="2133600"/>
            <a:ext cx="1828800" cy="7620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err="1" smtClean="0"/>
              <a:t>ProQuest</a:t>
            </a:r>
            <a:endParaRPr lang="en-US" sz="1600" dirty="0"/>
          </a:p>
        </p:txBody>
      </p:sp>
      <p:sp>
        <p:nvSpPr>
          <p:cNvPr id="10" name="TextBox 9"/>
          <p:cNvSpPr txBox="1"/>
          <p:nvPr/>
        </p:nvSpPr>
        <p:spPr>
          <a:xfrm>
            <a:off x="7162800" y="2667000"/>
            <a:ext cx="697627" cy="707886"/>
          </a:xfrm>
          <a:prstGeom prst="rect">
            <a:avLst/>
          </a:prstGeom>
          <a:noFill/>
        </p:spPr>
        <p:txBody>
          <a:bodyPr wrap="square" rtlCol="0">
            <a:spAutoFit/>
          </a:bodyPr>
          <a:lstStyle/>
          <a:p>
            <a:r>
              <a:rPr lang="en-US" sz="4000" dirty="0" smtClean="0"/>
              <a:t>…</a:t>
            </a:r>
            <a:endParaRPr lang="en-US" sz="4000" dirty="0"/>
          </a:p>
        </p:txBody>
      </p:sp>
      <p:cxnSp>
        <p:nvCxnSpPr>
          <p:cNvPr id="14" name="Straight Arrow Connector 13"/>
          <p:cNvCxnSpPr/>
          <p:nvPr/>
        </p:nvCxnSpPr>
        <p:spPr>
          <a:xfrm>
            <a:off x="3733800" y="1524000"/>
            <a:ext cx="762000" cy="152400"/>
          </a:xfrm>
          <a:prstGeom prst="straightConnector1">
            <a:avLst/>
          </a:prstGeom>
          <a:ln w="25400">
            <a:tailEnd type="arrow"/>
          </a:ln>
        </p:spPr>
        <p:style>
          <a:lnRef idx="1">
            <a:schemeClr val="accent3"/>
          </a:lnRef>
          <a:fillRef idx="0">
            <a:schemeClr val="accent3"/>
          </a:fillRef>
          <a:effectRef idx="0">
            <a:schemeClr val="accent3"/>
          </a:effectRef>
          <a:fontRef idx="minor">
            <a:schemeClr val="tx1"/>
          </a:fontRef>
        </p:style>
      </p:cxnSp>
      <p:sp>
        <p:nvSpPr>
          <p:cNvPr id="32" name="Rectangle 31"/>
          <p:cNvSpPr/>
          <p:nvPr/>
        </p:nvSpPr>
        <p:spPr>
          <a:xfrm>
            <a:off x="533400" y="2286000"/>
            <a:ext cx="3352800" cy="3581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Arrow Connector 35"/>
          <p:cNvCxnSpPr/>
          <p:nvPr/>
        </p:nvCxnSpPr>
        <p:spPr>
          <a:xfrm flipH="1">
            <a:off x="6019800" y="1676400"/>
            <a:ext cx="533400" cy="457200"/>
          </a:xfrm>
          <a:prstGeom prst="straightConnector1">
            <a:avLst/>
          </a:prstGeom>
          <a:ln w="3492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8" idx="3"/>
          </p:cNvCxnSpPr>
          <p:nvPr/>
        </p:nvCxnSpPr>
        <p:spPr>
          <a:xfrm flipH="1">
            <a:off x="5996939" y="2784008"/>
            <a:ext cx="824083" cy="820252"/>
          </a:xfrm>
          <a:prstGeom prst="straightConnector1">
            <a:avLst/>
          </a:prstGeom>
          <a:ln w="3492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a:off x="6096000" y="3604260"/>
            <a:ext cx="548640" cy="518547"/>
          </a:xfrm>
          <a:prstGeom prst="straightConnector1">
            <a:avLst/>
          </a:prstGeom>
          <a:ln w="3492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a:off x="4495800" y="1066800"/>
            <a:ext cx="1524000" cy="1905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rot="5400000">
            <a:off x="4505354" y="1954025"/>
            <a:ext cx="1784865" cy="1077218"/>
          </a:xfrm>
          <a:prstGeom prst="rect">
            <a:avLst/>
          </a:prstGeom>
          <a:noFill/>
        </p:spPr>
        <p:txBody>
          <a:bodyPr wrap="square" rtlCol="0">
            <a:spAutoFit/>
          </a:bodyPr>
          <a:lstStyle/>
          <a:p>
            <a:r>
              <a:rPr lang="en-US" sz="3200" dirty="0" smtClean="0"/>
              <a:t>Local Index</a:t>
            </a:r>
            <a:endParaRPr lang="en-US" sz="3200" dirty="0"/>
          </a:p>
        </p:txBody>
      </p:sp>
      <p:sp>
        <p:nvSpPr>
          <p:cNvPr id="52" name="Oval 51"/>
          <p:cNvSpPr/>
          <p:nvPr/>
        </p:nvSpPr>
        <p:spPr>
          <a:xfrm>
            <a:off x="6553200" y="152400"/>
            <a:ext cx="1828800" cy="762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dirty="0" smtClean="0"/>
              <a:t>ILS Data</a:t>
            </a:r>
            <a:endParaRPr lang="en-US" sz="1600" dirty="0"/>
          </a:p>
        </p:txBody>
      </p:sp>
      <p:cxnSp>
        <p:nvCxnSpPr>
          <p:cNvPr id="53" name="Straight Arrow Connector 52"/>
          <p:cNvCxnSpPr/>
          <p:nvPr/>
        </p:nvCxnSpPr>
        <p:spPr>
          <a:xfrm rot="5400000">
            <a:off x="6035040" y="914400"/>
            <a:ext cx="609600" cy="609600"/>
          </a:xfrm>
          <a:prstGeom prst="straightConnector1">
            <a:avLst/>
          </a:prstGeom>
          <a:ln w="3492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rot="5400000">
            <a:off x="4187352" y="4547757"/>
            <a:ext cx="2420867" cy="523220"/>
          </a:xfrm>
          <a:prstGeom prst="rect">
            <a:avLst/>
          </a:prstGeom>
          <a:noFill/>
        </p:spPr>
        <p:txBody>
          <a:bodyPr wrap="square" rtlCol="0">
            <a:spAutoFit/>
          </a:bodyPr>
          <a:lstStyle/>
          <a:p>
            <a:r>
              <a:rPr lang="en-US" sz="2800" dirty="0" smtClean="0"/>
              <a:t>Web Services</a:t>
            </a:r>
            <a:endParaRPr lang="en-US" sz="2800" dirty="0"/>
          </a:p>
        </p:txBody>
      </p:sp>
      <p:sp>
        <p:nvSpPr>
          <p:cNvPr id="35" name="Rounded Rectangle 34"/>
          <p:cNvSpPr/>
          <p:nvPr/>
        </p:nvSpPr>
        <p:spPr>
          <a:xfrm>
            <a:off x="4495800" y="3200400"/>
            <a:ext cx="1524000" cy="31242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Arrow Connector 55"/>
          <p:cNvCxnSpPr/>
          <p:nvPr/>
        </p:nvCxnSpPr>
        <p:spPr>
          <a:xfrm flipH="1" flipV="1">
            <a:off x="3314700" y="4419600"/>
            <a:ext cx="1181100" cy="914400"/>
          </a:xfrm>
          <a:prstGeom prst="straightConnector1">
            <a:avLst/>
          </a:prstGeom>
          <a:ln w="57150">
            <a:tailEnd type="arrow"/>
          </a:ln>
        </p:spPr>
        <p:style>
          <a:lnRef idx="1">
            <a:schemeClr val="accent3"/>
          </a:lnRef>
          <a:fillRef idx="0">
            <a:schemeClr val="accent3"/>
          </a:fillRef>
          <a:effectRef idx="0">
            <a:schemeClr val="accent3"/>
          </a:effectRef>
          <a:fontRef idx="minor">
            <a:schemeClr val="tx1"/>
          </a:fontRef>
        </p:style>
      </p:cxnSp>
      <p:sp>
        <p:nvSpPr>
          <p:cNvPr id="16" name="Rectangle 15"/>
          <p:cNvSpPr/>
          <p:nvPr/>
        </p:nvSpPr>
        <p:spPr>
          <a:xfrm>
            <a:off x="838200" y="2590800"/>
            <a:ext cx="2514600" cy="1066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Local Index Results</a:t>
            </a:r>
            <a:endParaRPr lang="en-US" dirty="0"/>
          </a:p>
        </p:txBody>
      </p:sp>
      <p:sp>
        <p:nvSpPr>
          <p:cNvPr id="45" name="Rectangle 44"/>
          <p:cNvSpPr/>
          <p:nvPr/>
        </p:nvSpPr>
        <p:spPr>
          <a:xfrm>
            <a:off x="838200" y="4607392"/>
            <a:ext cx="2514600" cy="1066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Local Index Results</a:t>
            </a:r>
            <a:endParaRPr lang="en-US" dirty="0"/>
          </a:p>
        </p:txBody>
      </p:sp>
      <p:sp>
        <p:nvSpPr>
          <p:cNvPr id="46" name="Rectangle 45"/>
          <p:cNvSpPr/>
          <p:nvPr/>
        </p:nvSpPr>
        <p:spPr>
          <a:xfrm>
            <a:off x="1104900" y="3810000"/>
            <a:ext cx="2209800" cy="62561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Remote Search Results</a:t>
            </a:r>
            <a:endParaRPr lang="en-US" dirty="0"/>
          </a:p>
        </p:txBody>
      </p:sp>
      <p:sp>
        <p:nvSpPr>
          <p:cNvPr id="47" name="Oval 46"/>
          <p:cNvSpPr/>
          <p:nvPr/>
        </p:nvSpPr>
        <p:spPr>
          <a:xfrm>
            <a:off x="6553200" y="3048000"/>
            <a:ext cx="1828800" cy="7620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smtClean="0"/>
              <a:t>EBSCOhost</a:t>
            </a:r>
            <a:endParaRPr lang="en-US" sz="1600" dirty="0"/>
          </a:p>
        </p:txBody>
      </p:sp>
      <p:sp>
        <p:nvSpPr>
          <p:cNvPr id="50" name="TextBox 49"/>
          <p:cNvSpPr txBox="1"/>
          <p:nvPr/>
        </p:nvSpPr>
        <p:spPr>
          <a:xfrm>
            <a:off x="7162800" y="3810000"/>
            <a:ext cx="697627" cy="707886"/>
          </a:xfrm>
          <a:prstGeom prst="rect">
            <a:avLst/>
          </a:prstGeom>
          <a:noFill/>
        </p:spPr>
        <p:txBody>
          <a:bodyPr wrap="square" rtlCol="0">
            <a:spAutoFit/>
          </a:bodyPr>
          <a:lstStyle/>
          <a:p>
            <a:r>
              <a:rPr lang="en-US" sz="4000" dirty="0" smtClean="0"/>
              <a:t>…</a:t>
            </a:r>
            <a:endParaRPr lang="en-US" sz="4000" dirty="0"/>
          </a:p>
        </p:txBody>
      </p:sp>
      <p:sp>
        <p:nvSpPr>
          <p:cNvPr id="55" name="Oval 54"/>
          <p:cNvSpPr/>
          <p:nvPr/>
        </p:nvSpPr>
        <p:spPr>
          <a:xfrm>
            <a:off x="6553200" y="4419600"/>
            <a:ext cx="1828800" cy="7620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smtClean="0"/>
              <a:t>MLA </a:t>
            </a:r>
            <a:r>
              <a:rPr lang="en-US" sz="1400" dirty="0" smtClean="0"/>
              <a:t>Bibliography</a:t>
            </a:r>
            <a:endParaRPr lang="en-US" sz="1400" dirty="0"/>
          </a:p>
        </p:txBody>
      </p:sp>
      <p:sp>
        <p:nvSpPr>
          <p:cNvPr id="57" name="Oval 56"/>
          <p:cNvSpPr/>
          <p:nvPr/>
        </p:nvSpPr>
        <p:spPr>
          <a:xfrm>
            <a:off x="6553200" y="5334000"/>
            <a:ext cx="1828800" cy="7620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a:t>ABC-CLIO</a:t>
            </a:r>
            <a:endParaRPr lang="en-US" sz="1400" dirty="0"/>
          </a:p>
        </p:txBody>
      </p:sp>
      <p:cxnSp>
        <p:nvCxnSpPr>
          <p:cNvPr id="23" name="Straight Arrow Connector 22"/>
          <p:cNvCxnSpPr/>
          <p:nvPr/>
        </p:nvCxnSpPr>
        <p:spPr>
          <a:xfrm flipH="1">
            <a:off x="3200400" y="2333308"/>
            <a:ext cx="1295400" cy="867092"/>
          </a:xfrm>
          <a:prstGeom prst="straightConnector1">
            <a:avLst/>
          </a:prstGeom>
          <a:ln w="57150">
            <a:tailEnd type="arrow"/>
          </a:ln>
        </p:spPr>
        <p:style>
          <a:lnRef idx="1">
            <a:schemeClr val="accent3"/>
          </a:lnRef>
          <a:fillRef idx="0">
            <a:schemeClr val="accent3"/>
          </a:fillRef>
          <a:effectRef idx="0">
            <a:schemeClr val="accent3"/>
          </a:effectRef>
          <a:fontRef idx="minor">
            <a:schemeClr val="tx1"/>
          </a:fontRef>
        </p:style>
      </p:cxnSp>
      <p:cxnSp>
        <p:nvCxnSpPr>
          <p:cNvPr id="61" name="Straight Arrow Connector 60"/>
          <p:cNvCxnSpPr/>
          <p:nvPr/>
        </p:nvCxnSpPr>
        <p:spPr>
          <a:xfrm flipH="1">
            <a:off x="3352800" y="2379822"/>
            <a:ext cx="1181100" cy="3030378"/>
          </a:xfrm>
          <a:prstGeom prst="straightConnector1">
            <a:avLst/>
          </a:prstGeom>
          <a:ln w="57150">
            <a:tailEnd type="arrow"/>
          </a:ln>
        </p:spPr>
        <p:style>
          <a:lnRef idx="1">
            <a:schemeClr val="accent3"/>
          </a:lnRef>
          <a:fillRef idx="0">
            <a:schemeClr val="accent3"/>
          </a:fillRef>
          <a:effectRef idx="0">
            <a:schemeClr val="accent3"/>
          </a:effectRef>
          <a:fontRef idx="minor">
            <a:schemeClr val="tx1"/>
          </a:fontRef>
        </p:style>
      </p:cxnSp>
      <p:cxnSp>
        <p:nvCxnSpPr>
          <p:cNvPr id="62" name="Straight Arrow Connector 61"/>
          <p:cNvCxnSpPr/>
          <p:nvPr/>
        </p:nvCxnSpPr>
        <p:spPr>
          <a:xfrm flipH="1" flipV="1">
            <a:off x="5981699" y="4533901"/>
            <a:ext cx="609601" cy="342899"/>
          </a:xfrm>
          <a:prstGeom prst="straightConnector1">
            <a:avLst/>
          </a:prstGeom>
          <a:ln w="3492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H="1">
            <a:off x="3337560" y="2363808"/>
            <a:ext cx="1181100" cy="3030378"/>
          </a:xfrm>
          <a:prstGeom prst="straightConnector1">
            <a:avLst/>
          </a:prstGeom>
          <a:ln w="57150">
            <a:tailEnd type="arrow"/>
          </a:ln>
        </p:spPr>
        <p:style>
          <a:lnRef idx="1">
            <a:schemeClr val="accent3"/>
          </a:lnRef>
          <a:fillRef idx="0">
            <a:schemeClr val="accent3"/>
          </a:fillRef>
          <a:effectRef idx="0">
            <a:schemeClr val="accent3"/>
          </a:effectRef>
          <a:fontRef idx="minor">
            <a:schemeClr val="tx1"/>
          </a:fontRef>
        </p:style>
      </p:cxnSp>
      <p:cxnSp>
        <p:nvCxnSpPr>
          <p:cNvPr id="64" name="Straight Arrow Connector 63"/>
          <p:cNvCxnSpPr/>
          <p:nvPr/>
        </p:nvCxnSpPr>
        <p:spPr>
          <a:xfrm flipH="1" flipV="1">
            <a:off x="5936396" y="5334000"/>
            <a:ext cx="753963" cy="302092"/>
          </a:xfrm>
          <a:prstGeom prst="straightConnector1">
            <a:avLst/>
          </a:prstGeom>
          <a:ln w="34925">
            <a:solidFill>
              <a:srgbClr val="00B050"/>
            </a:solidFill>
            <a:tailEnd type="arrow"/>
          </a:ln>
        </p:spPr>
        <p:style>
          <a:lnRef idx="1">
            <a:schemeClr val="accent1"/>
          </a:lnRef>
          <a:fillRef idx="0">
            <a:schemeClr val="accent1"/>
          </a:fillRef>
          <a:effectRef idx="0">
            <a:schemeClr val="accent1"/>
          </a:effectRef>
          <a:fontRef idx="minor">
            <a:schemeClr val="tx1"/>
          </a:fontRef>
        </p:style>
      </p:cxnSp>
      <p:pic>
        <p:nvPicPr>
          <p:cNvPr id="3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189"/>
            <a:ext cx="2971800" cy="1340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1168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Discovery Service Installations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544873587"/>
              </p:ext>
            </p:extLst>
          </p:nvPr>
        </p:nvGraphicFramePr>
        <p:xfrm>
          <a:off x="76198" y="1447800"/>
          <a:ext cx="9144002" cy="5257798"/>
        </p:xfrm>
        <a:graphic>
          <a:graphicData uri="http://schemas.openxmlformats.org/drawingml/2006/table">
            <a:tbl>
              <a:tblPr>
                <a:tableStyleId>{5C22544A-7EE6-4342-B048-85BDC9FD1C3A}</a:tableStyleId>
              </a:tblPr>
              <a:tblGrid>
                <a:gridCol w="2971801"/>
                <a:gridCol w="838200"/>
                <a:gridCol w="990600"/>
                <a:gridCol w="914400"/>
                <a:gridCol w="1066800"/>
                <a:gridCol w="990600"/>
                <a:gridCol w="1371601"/>
              </a:tblGrid>
              <a:tr h="550235">
                <a:tc>
                  <a:txBody>
                    <a:bodyPr/>
                    <a:lstStyle/>
                    <a:p>
                      <a:pPr algn="l" fontAlgn="b"/>
                      <a:r>
                        <a:rPr lang="en-US" sz="2400" u="none" strike="noStrike" dirty="0" smtClean="0">
                          <a:effectLst/>
                          <a:latin typeface="Arial Rounded MT Bold" pitchFamily="34" charset="0"/>
                        </a:rPr>
                        <a:t>Discovery </a:t>
                      </a:r>
                      <a:r>
                        <a:rPr lang="en-US" sz="2400" u="none" strike="noStrike" dirty="0">
                          <a:effectLst/>
                          <a:latin typeface="Arial Rounded MT Bold" pitchFamily="34" charset="0"/>
                        </a:rPr>
                        <a:t>Product</a:t>
                      </a:r>
                      <a:endParaRPr lang="en-US" sz="2400" b="1" i="0" u="none" strike="noStrike" dirty="0">
                        <a:effectLst/>
                        <a:latin typeface="Arial Rounded MT Bold" pitchFamily="34" charset="0"/>
                      </a:endParaRPr>
                    </a:p>
                  </a:txBody>
                  <a:tcPr marL="9525" marR="9525" marT="9525" marB="0" anchor="b"/>
                </a:tc>
                <a:tc>
                  <a:txBody>
                    <a:bodyPr/>
                    <a:lstStyle/>
                    <a:p>
                      <a:pPr algn="r" fontAlgn="b"/>
                      <a:r>
                        <a:rPr lang="en-US" sz="2400" u="none" strike="noStrike" dirty="0">
                          <a:effectLst/>
                          <a:latin typeface="Arial Rounded MT Bold" pitchFamily="34" charset="0"/>
                        </a:rPr>
                        <a:t>2007</a:t>
                      </a:r>
                      <a:endParaRPr lang="en-US" sz="2400" b="1" i="0" u="none" strike="noStrike" dirty="0">
                        <a:effectLst/>
                        <a:latin typeface="Arial Rounded MT Bold" pitchFamily="34" charset="0"/>
                      </a:endParaRPr>
                    </a:p>
                  </a:txBody>
                  <a:tcPr marL="9525" marR="9525" marT="9525" marB="0" anchor="b"/>
                </a:tc>
                <a:tc>
                  <a:txBody>
                    <a:bodyPr/>
                    <a:lstStyle/>
                    <a:p>
                      <a:pPr algn="r" fontAlgn="b"/>
                      <a:r>
                        <a:rPr lang="en-US" sz="2400" u="none" strike="noStrike" dirty="0">
                          <a:effectLst/>
                          <a:latin typeface="Arial Rounded MT Bold" pitchFamily="34" charset="0"/>
                        </a:rPr>
                        <a:t>2008</a:t>
                      </a:r>
                      <a:endParaRPr lang="en-US" sz="2400" b="1" i="0" u="none" strike="noStrike" dirty="0">
                        <a:effectLst/>
                        <a:latin typeface="Arial Rounded MT Bold" pitchFamily="34" charset="0"/>
                      </a:endParaRPr>
                    </a:p>
                  </a:txBody>
                  <a:tcPr marL="9525" marR="9525" marT="9525" marB="0" anchor="b"/>
                </a:tc>
                <a:tc>
                  <a:txBody>
                    <a:bodyPr/>
                    <a:lstStyle/>
                    <a:p>
                      <a:pPr algn="r" fontAlgn="b"/>
                      <a:r>
                        <a:rPr lang="en-US" sz="2400" u="none" strike="noStrike" dirty="0">
                          <a:effectLst/>
                          <a:latin typeface="Arial Rounded MT Bold" pitchFamily="34" charset="0"/>
                        </a:rPr>
                        <a:t>2009</a:t>
                      </a:r>
                      <a:endParaRPr lang="en-US" sz="2400" b="1" i="0" u="none" strike="noStrike" dirty="0">
                        <a:effectLst/>
                        <a:latin typeface="Arial Rounded MT Bold" pitchFamily="34" charset="0"/>
                      </a:endParaRPr>
                    </a:p>
                  </a:txBody>
                  <a:tcPr marL="9525" marR="9525" marT="9525" marB="0" anchor="b"/>
                </a:tc>
                <a:tc>
                  <a:txBody>
                    <a:bodyPr/>
                    <a:lstStyle/>
                    <a:p>
                      <a:pPr algn="r" fontAlgn="b"/>
                      <a:r>
                        <a:rPr lang="en-US" sz="2400" u="none" strike="noStrike" dirty="0">
                          <a:effectLst/>
                          <a:latin typeface="Arial Rounded MT Bold" pitchFamily="34" charset="0"/>
                        </a:rPr>
                        <a:t>2010</a:t>
                      </a:r>
                      <a:endParaRPr lang="en-US" sz="2400" b="1" i="0" u="none" strike="noStrike" dirty="0">
                        <a:effectLst/>
                        <a:latin typeface="Arial Rounded MT Bold" pitchFamily="34" charset="0"/>
                      </a:endParaRPr>
                    </a:p>
                  </a:txBody>
                  <a:tcPr marL="9525" marR="9525" marT="9525" marB="0" anchor="b"/>
                </a:tc>
                <a:tc>
                  <a:txBody>
                    <a:bodyPr/>
                    <a:lstStyle/>
                    <a:p>
                      <a:pPr algn="r" fontAlgn="b"/>
                      <a:r>
                        <a:rPr lang="en-US" sz="2400" u="none" strike="noStrike" dirty="0">
                          <a:effectLst/>
                          <a:latin typeface="Arial Rounded MT Bold" pitchFamily="34" charset="0"/>
                        </a:rPr>
                        <a:t>2011</a:t>
                      </a:r>
                      <a:endParaRPr lang="en-US" sz="2400" b="1" i="0" u="none" strike="noStrike" dirty="0">
                        <a:effectLst/>
                        <a:latin typeface="Arial Rounded MT Bold" pitchFamily="34" charset="0"/>
                      </a:endParaRPr>
                    </a:p>
                  </a:txBody>
                  <a:tcPr marL="9525" marR="9525" marT="9525" marB="0" anchor="b"/>
                </a:tc>
                <a:tc>
                  <a:txBody>
                    <a:bodyPr/>
                    <a:lstStyle/>
                    <a:p>
                      <a:pPr algn="r" fontAlgn="b"/>
                      <a:r>
                        <a:rPr lang="en-US" sz="2400" u="none" strike="noStrike" dirty="0">
                          <a:effectLst/>
                          <a:latin typeface="Arial Rounded MT Bold" pitchFamily="34" charset="0"/>
                        </a:rPr>
                        <a:t>Installed</a:t>
                      </a:r>
                      <a:endParaRPr lang="en-US" sz="2400" b="1" i="0" u="none" strike="noStrike" dirty="0">
                        <a:effectLst/>
                        <a:latin typeface="Arial Rounded MT Bold" pitchFamily="34" charset="0"/>
                      </a:endParaRPr>
                    </a:p>
                  </a:txBody>
                  <a:tcPr marL="9525" marR="9525" marT="9525" marB="0" anchor="b"/>
                </a:tc>
              </a:tr>
              <a:tr h="519666">
                <a:tc>
                  <a:txBody>
                    <a:bodyPr/>
                    <a:lstStyle/>
                    <a:p>
                      <a:pPr algn="l" fontAlgn="b"/>
                      <a:r>
                        <a:rPr lang="en-US" sz="2400" u="none" strike="noStrike">
                          <a:effectLst/>
                          <a:latin typeface="Arial Rounded MT Bold" pitchFamily="34" charset="0"/>
                        </a:rPr>
                        <a:t>Primo</a:t>
                      </a:r>
                      <a:endParaRPr lang="en-US" sz="2400" b="0" i="0" u="none" strike="noStrike">
                        <a:effectLst/>
                        <a:latin typeface="Arial Rounded MT Bold" pitchFamily="34" charset="0"/>
                      </a:endParaRPr>
                    </a:p>
                  </a:txBody>
                  <a:tcPr marL="9525" marR="9525" marT="9525" marB="0" anchor="b"/>
                </a:tc>
                <a:tc>
                  <a:txBody>
                    <a:bodyPr/>
                    <a:lstStyle/>
                    <a:p>
                      <a:pPr algn="r" fontAlgn="b"/>
                      <a:r>
                        <a:rPr lang="en-US" sz="2400" u="none" strike="noStrike">
                          <a:effectLst/>
                          <a:latin typeface="Arial Rounded MT Bold" pitchFamily="34" charset="0"/>
                        </a:rPr>
                        <a:t>12</a:t>
                      </a:r>
                      <a:endParaRPr lang="en-US" sz="2400" b="0" i="0" u="none" strike="noStrike">
                        <a:effectLst/>
                        <a:latin typeface="Arial Rounded MT Bold" pitchFamily="34" charset="0"/>
                      </a:endParaRPr>
                    </a:p>
                  </a:txBody>
                  <a:tcPr marL="9525" marR="9525" marT="9525" marB="0" anchor="b"/>
                </a:tc>
                <a:tc>
                  <a:txBody>
                    <a:bodyPr/>
                    <a:lstStyle/>
                    <a:p>
                      <a:pPr algn="r" fontAlgn="b"/>
                      <a:r>
                        <a:rPr lang="en-US" sz="2400" u="none" strike="noStrike">
                          <a:effectLst/>
                          <a:latin typeface="Arial Rounded MT Bold" pitchFamily="34" charset="0"/>
                        </a:rPr>
                        <a:t>37</a:t>
                      </a:r>
                      <a:endParaRPr lang="en-US" sz="2400" b="0" i="0" u="none" strike="noStrike">
                        <a:effectLst/>
                        <a:latin typeface="Arial Rounded MT Bold" pitchFamily="34" charset="0"/>
                      </a:endParaRPr>
                    </a:p>
                  </a:txBody>
                  <a:tcPr marL="9525" marR="9525" marT="9525" marB="0" anchor="b"/>
                </a:tc>
                <a:tc>
                  <a:txBody>
                    <a:bodyPr/>
                    <a:lstStyle/>
                    <a:p>
                      <a:pPr algn="r" fontAlgn="b"/>
                      <a:r>
                        <a:rPr lang="en-US" sz="2400" u="none" strike="noStrike">
                          <a:effectLst/>
                          <a:latin typeface="Arial Rounded MT Bold" pitchFamily="34" charset="0"/>
                        </a:rPr>
                        <a:t>53</a:t>
                      </a:r>
                      <a:endParaRPr lang="en-US" sz="2400" b="0" i="0" u="none" strike="noStrike">
                        <a:effectLst/>
                        <a:latin typeface="Arial Rounded MT Bold" pitchFamily="34" charset="0"/>
                      </a:endParaRPr>
                    </a:p>
                  </a:txBody>
                  <a:tcPr marL="9525" marR="9525" marT="9525" marB="0" anchor="b"/>
                </a:tc>
                <a:tc>
                  <a:txBody>
                    <a:bodyPr/>
                    <a:lstStyle/>
                    <a:p>
                      <a:pPr algn="r" fontAlgn="b"/>
                      <a:r>
                        <a:rPr lang="en-US" sz="2400" u="none" strike="noStrike">
                          <a:effectLst/>
                          <a:latin typeface="Arial Rounded MT Bold" pitchFamily="34" charset="0"/>
                        </a:rPr>
                        <a:t>506</a:t>
                      </a:r>
                      <a:endParaRPr lang="en-US" sz="2400" b="0" i="0" u="none" strike="noStrike">
                        <a:effectLst/>
                        <a:latin typeface="Arial Rounded MT Bold" pitchFamily="34" charset="0"/>
                      </a:endParaRPr>
                    </a:p>
                  </a:txBody>
                  <a:tcPr marL="9525" marR="9525" marT="9525" marB="0" anchor="b"/>
                </a:tc>
                <a:tc>
                  <a:txBody>
                    <a:bodyPr/>
                    <a:lstStyle/>
                    <a:p>
                      <a:pPr algn="r" fontAlgn="b"/>
                      <a:r>
                        <a:rPr lang="en-US" sz="2400" u="none" strike="noStrike">
                          <a:effectLst/>
                          <a:latin typeface="Arial Rounded MT Bold" pitchFamily="34" charset="0"/>
                        </a:rPr>
                        <a:t>111</a:t>
                      </a:r>
                      <a:endParaRPr lang="en-US" sz="2400" b="0" i="0" u="none" strike="noStrike">
                        <a:effectLst/>
                        <a:latin typeface="Arial Rounded MT Bold" pitchFamily="34" charset="0"/>
                      </a:endParaRPr>
                    </a:p>
                  </a:txBody>
                  <a:tcPr marL="9525" marR="9525" marT="9525" marB="0" anchor="b"/>
                </a:tc>
                <a:tc>
                  <a:txBody>
                    <a:bodyPr/>
                    <a:lstStyle/>
                    <a:p>
                      <a:pPr algn="r" fontAlgn="b"/>
                      <a:r>
                        <a:rPr lang="en-US" sz="2400" u="none" strike="noStrike">
                          <a:effectLst/>
                          <a:latin typeface="Arial Rounded MT Bold" pitchFamily="34" charset="0"/>
                        </a:rPr>
                        <a:t>914</a:t>
                      </a:r>
                      <a:endParaRPr lang="en-US" sz="2400" b="0" i="0" u="none" strike="noStrike">
                        <a:effectLst/>
                        <a:latin typeface="Arial Rounded MT Bold" pitchFamily="34" charset="0"/>
                      </a:endParaRPr>
                    </a:p>
                  </a:txBody>
                  <a:tcPr marL="9525" marR="9525" marT="9525" marB="0" anchor="b"/>
                </a:tc>
              </a:tr>
              <a:tr h="519666">
                <a:tc>
                  <a:txBody>
                    <a:bodyPr/>
                    <a:lstStyle/>
                    <a:p>
                      <a:pPr algn="l" fontAlgn="b"/>
                      <a:r>
                        <a:rPr lang="en-US" sz="2400" u="none" strike="noStrike">
                          <a:effectLst/>
                          <a:latin typeface="Arial Rounded MT Bold" pitchFamily="34" charset="0"/>
                        </a:rPr>
                        <a:t>AquaBrowser</a:t>
                      </a:r>
                      <a:endParaRPr lang="en-US" sz="2400" b="0" i="0" u="none" strike="noStrike">
                        <a:effectLst/>
                        <a:latin typeface="Arial Rounded MT Bold" pitchFamily="34" charset="0"/>
                      </a:endParaRPr>
                    </a:p>
                  </a:txBody>
                  <a:tcPr marL="9525" marR="9525" marT="9525" marB="0" anchor="b"/>
                </a:tc>
                <a:tc>
                  <a:txBody>
                    <a:bodyPr/>
                    <a:lstStyle/>
                    <a:p>
                      <a:pPr algn="r" fontAlgn="b"/>
                      <a:r>
                        <a:rPr lang="en-US" sz="2400" u="none" strike="noStrike">
                          <a:effectLst/>
                          <a:latin typeface="Arial Rounded MT Bold" pitchFamily="34" charset="0"/>
                        </a:rPr>
                        <a:t>55</a:t>
                      </a:r>
                      <a:endParaRPr lang="en-US" sz="2400" b="0" i="0" u="none" strike="noStrike">
                        <a:effectLst/>
                        <a:latin typeface="Arial Rounded MT Bold" pitchFamily="34" charset="0"/>
                      </a:endParaRPr>
                    </a:p>
                  </a:txBody>
                  <a:tcPr marL="9525" marR="9525" marT="9525" marB="0" anchor="b"/>
                </a:tc>
                <a:tc>
                  <a:txBody>
                    <a:bodyPr/>
                    <a:lstStyle/>
                    <a:p>
                      <a:pPr algn="r" fontAlgn="b"/>
                      <a:r>
                        <a:rPr lang="en-US" sz="2400" u="none" strike="noStrike">
                          <a:effectLst/>
                          <a:latin typeface="Arial Rounded MT Bold" pitchFamily="34" charset="0"/>
                        </a:rPr>
                        <a:t>339</a:t>
                      </a:r>
                      <a:endParaRPr lang="en-US" sz="2400" b="0" i="0" u="none" strike="noStrike">
                        <a:effectLst/>
                        <a:latin typeface="Arial Rounded MT Bold" pitchFamily="34" charset="0"/>
                      </a:endParaRPr>
                    </a:p>
                  </a:txBody>
                  <a:tcPr marL="9525" marR="9525" marT="9525" marB="0" anchor="b"/>
                </a:tc>
                <a:tc>
                  <a:txBody>
                    <a:bodyPr/>
                    <a:lstStyle/>
                    <a:p>
                      <a:pPr algn="r" fontAlgn="b"/>
                      <a:r>
                        <a:rPr lang="en-US" sz="2400" u="none" strike="noStrike">
                          <a:effectLst/>
                          <a:latin typeface="Arial Rounded MT Bold" pitchFamily="34" charset="0"/>
                        </a:rPr>
                        <a:t>64</a:t>
                      </a:r>
                      <a:endParaRPr lang="en-US" sz="2400" b="0" i="0" u="none" strike="noStrike">
                        <a:effectLst/>
                        <a:latin typeface="Arial Rounded MT Bold" pitchFamily="34" charset="0"/>
                      </a:endParaRPr>
                    </a:p>
                  </a:txBody>
                  <a:tcPr marL="9525" marR="9525" marT="9525" marB="0" anchor="b"/>
                </a:tc>
                <a:tc>
                  <a:txBody>
                    <a:bodyPr/>
                    <a:lstStyle/>
                    <a:p>
                      <a:pPr algn="r" fontAlgn="b"/>
                      <a:r>
                        <a:rPr lang="en-US" sz="2400" u="none" strike="noStrike">
                          <a:effectLst/>
                          <a:latin typeface="Arial Rounded MT Bold" pitchFamily="34" charset="0"/>
                        </a:rPr>
                        <a:t>69</a:t>
                      </a:r>
                      <a:endParaRPr lang="en-US" sz="2400" b="0" i="0" u="none" strike="noStrike">
                        <a:effectLst/>
                        <a:latin typeface="Arial Rounded MT Bold" pitchFamily="34" charset="0"/>
                      </a:endParaRPr>
                    </a:p>
                  </a:txBody>
                  <a:tcPr marL="9525" marR="9525" marT="9525" marB="0" anchor="b"/>
                </a:tc>
                <a:tc>
                  <a:txBody>
                    <a:bodyPr/>
                    <a:lstStyle/>
                    <a:p>
                      <a:pPr algn="r" fontAlgn="b"/>
                      <a:r>
                        <a:rPr lang="en-US" sz="2400" u="none" strike="noStrike" dirty="0">
                          <a:effectLst/>
                          <a:latin typeface="Arial Rounded MT Bold" pitchFamily="34" charset="0"/>
                        </a:rPr>
                        <a:t>74</a:t>
                      </a:r>
                      <a:endParaRPr lang="en-US" sz="2400" b="0" i="0" u="none" strike="noStrike" dirty="0">
                        <a:effectLst/>
                        <a:latin typeface="Arial Rounded MT Bold" pitchFamily="34" charset="0"/>
                      </a:endParaRPr>
                    </a:p>
                  </a:txBody>
                  <a:tcPr marL="9525" marR="9525" marT="9525" marB="0" anchor="b"/>
                </a:tc>
                <a:tc>
                  <a:txBody>
                    <a:bodyPr/>
                    <a:lstStyle/>
                    <a:p>
                      <a:pPr algn="r" fontAlgn="b"/>
                      <a:r>
                        <a:rPr lang="en-US" sz="2400" u="none" strike="noStrike">
                          <a:effectLst/>
                          <a:latin typeface="Arial Rounded MT Bold" pitchFamily="34" charset="0"/>
                        </a:rPr>
                        <a:t>254</a:t>
                      </a:r>
                      <a:endParaRPr lang="en-US" sz="2400" b="0" i="0" u="none" strike="noStrike">
                        <a:effectLst/>
                        <a:latin typeface="Arial Rounded MT Bold" pitchFamily="34" charset="0"/>
                      </a:endParaRPr>
                    </a:p>
                  </a:txBody>
                  <a:tcPr marL="9525" marR="9525" marT="9525" marB="0" anchor="b"/>
                </a:tc>
              </a:tr>
              <a:tr h="519666">
                <a:tc>
                  <a:txBody>
                    <a:bodyPr/>
                    <a:lstStyle/>
                    <a:p>
                      <a:pPr algn="l" fontAlgn="b"/>
                      <a:r>
                        <a:rPr lang="en-US" sz="2400" u="none" strike="noStrike">
                          <a:effectLst/>
                          <a:latin typeface="Arial Rounded MT Bold" pitchFamily="34" charset="0"/>
                        </a:rPr>
                        <a:t>Encore</a:t>
                      </a:r>
                      <a:endParaRPr lang="en-US" sz="2400" b="0" i="0" u="none" strike="noStrike">
                        <a:effectLst/>
                        <a:latin typeface="Arial Rounded MT Bold" pitchFamily="34" charset="0"/>
                      </a:endParaRPr>
                    </a:p>
                  </a:txBody>
                  <a:tcPr marL="9525" marR="9525" marT="9525" marB="0" anchor="b"/>
                </a:tc>
                <a:tc>
                  <a:txBody>
                    <a:bodyPr/>
                    <a:lstStyle/>
                    <a:p>
                      <a:pPr algn="r" fontAlgn="b"/>
                      <a:r>
                        <a:rPr lang="en-US" sz="2400" u="none" strike="noStrike">
                          <a:effectLst/>
                          <a:latin typeface="Arial Rounded MT Bold" pitchFamily="34" charset="0"/>
                        </a:rPr>
                        <a:t>72</a:t>
                      </a:r>
                      <a:endParaRPr lang="en-US" sz="2400" b="0" i="0" u="none" strike="noStrike">
                        <a:effectLst/>
                        <a:latin typeface="Arial Rounded MT Bold" pitchFamily="34" charset="0"/>
                      </a:endParaRPr>
                    </a:p>
                  </a:txBody>
                  <a:tcPr marL="9525" marR="9525" marT="9525" marB="0" anchor="b"/>
                </a:tc>
                <a:tc>
                  <a:txBody>
                    <a:bodyPr/>
                    <a:lstStyle/>
                    <a:p>
                      <a:pPr algn="r" fontAlgn="b"/>
                      <a:r>
                        <a:rPr lang="en-US" sz="2400" u="none" strike="noStrike">
                          <a:effectLst/>
                          <a:latin typeface="Arial Rounded MT Bold" pitchFamily="34" charset="0"/>
                        </a:rPr>
                        <a:t>72</a:t>
                      </a:r>
                      <a:endParaRPr lang="en-US" sz="2400" b="0" i="0" u="none" strike="noStrike">
                        <a:effectLst/>
                        <a:latin typeface="Arial Rounded MT Bold" pitchFamily="34" charset="0"/>
                      </a:endParaRPr>
                    </a:p>
                  </a:txBody>
                  <a:tcPr marL="9525" marR="9525" marT="9525" marB="0" anchor="b"/>
                </a:tc>
                <a:tc>
                  <a:txBody>
                    <a:bodyPr/>
                    <a:lstStyle/>
                    <a:p>
                      <a:pPr algn="r" fontAlgn="b"/>
                      <a:r>
                        <a:rPr lang="en-US" sz="2400" u="none" strike="noStrike">
                          <a:effectLst/>
                          <a:latin typeface="Arial Rounded MT Bold" pitchFamily="34" charset="0"/>
                        </a:rPr>
                        <a:t>109</a:t>
                      </a:r>
                      <a:endParaRPr lang="en-US" sz="2400" b="0" i="0" u="none" strike="noStrike">
                        <a:effectLst/>
                        <a:latin typeface="Arial Rounded MT Bold" pitchFamily="34" charset="0"/>
                      </a:endParaRPr>
                    </a:p>
                  </a:txBody>
                  <a:tcPr marL="9525" marR="9525" marT="9525" marB="0" anchor="b"/>
                </a:tc>
                <a:tc>
                  <a:txBody>
                    <a:bodyPr/>
                    <a:lstStyle/>
                    <a:p>
                      <a:pPr algn="r" fontAlgn="b"/>
                      <a:r>
                        <a:rPr lang="en-US" sz="2400" u="none" strike="noStrike">
                          <a:effectLst/>
                          <a:latin typeface="Arial Rounded MT Bold" pitchFamily="34" charset="0"/>
                        </a:rPr>
                        <a:t>56</a:t>
                      </a:r>
                      <a:endParaRPr lang="en-US" sz="2400" b="0" i="0" u="none" strike="noStrike">
                        <a:effectLst/>
                        <a:latin typeface="Arial Rounded MT Bold" pitchFamily="34" charset="0"/>
                      </a:endParaRPr>
                    </a:p>
                  </a:txBody>
                  <a:tcPr marL="9525" marR="9525" marT="9525" marB="0" anchor="b"/>
                </a:tc>
                <a:tc>
                  <a:txBody>
                    <a:bodyPr/>
                    <a:lstStyle/>
                    <a:p>
                      <a:pPr algn="r" fontAlgn="b"/>
                      <a:r>
                        <a:rPr lang="en-US" sz="2400" u="none" strike="noStrike">
                          <a:effectLst/>
                          <a:latin typeface="Arial Rounded MT Bold" pitchFamily="34" charset="0"/>
                        </a:rPr>
                        <a:t>72</a:t>
                      </a:r>
                      <a:endParaRPr lang="en-US" sz="2400" b="0" i="0" u="none" strike="noStrike">
                        <a:effectLst/>
                        <a:latin typeface="Arial Rounded MT Bold" pitchFamily="34" charset="0"/>
                      </a:endParaRPr>
                    </a:p>
                  </a:txBody>
                  <a:tcPr marL="9525" marR="9525" marT="9525" marB="0" anchor="b"/>
                </a:tc>
                <a:tc>
                  <a:txBody>
                    <a:bodyPr/>
                    <a:lstStyle/>
                    <a:p>
                      <a:pPr algn="r" fontAlgn="b"/>
                      <a:r>
                        <a:rPr lang="en-US" sz="2400" u="none" strike="noStrike">
                          <a:effectLst/>
                          <a:latin typeface="Arial Rounded MT Bold" pitchFamily="34" charset="0"/>
                        </a:rPr>
                        <a:t>326</a:t>
                      </a:r>
                      <a:endParaRPr lang="en-US" sz="2400" b="0" i="0" u="none" strike="noStrike">
                        <a:effectLst/>
                        <a:latin typeface="Arial Rounded MT Bold" pitchFamily="34" charset="0"/>
                      </a:endParaRPr>
                    </a:p>
                  </a:txBody>
                  <a:tcPr marL="9525" marR="9525" marT="9525" marB="0" anchor="b"/>
                </a:tc>
              </a:tr>
              <a:tr h="519666">
                <a:tc>
                  <a:txBody>
                    <a:bodyPr/>
                    <a:lstStyle/>
                    <a:p>
                      <a:pPr algn="l" fontAlgn="b"/>
                      <a:r>
                        <a:rPr lang="en-US" sz="2400" u="none" strike="noStrike">
                          <a:effectLst/>
                          <a:latin typeface="Arial Rounded MT Bold" pitchFamily="34" charset="0"/>
                        </a:rPr>
                        <a:t>LS2 PAC</a:t>
                      </a:r>
                      <a:endParaRPr lang="en-US" sz="2400" b="0" i="0" u="none" strike="noStrike">
                        <a:effectLst/>
                        <a:latin typeface="Arial Rounded MT Bold" pitchFamily="34" charset="0"/>
                      </a:endParaRPr>
                    </a:p>
                  </a:txBody>
                  <a:tcPr marL="9525" marR="9525" marT="9525" marB="0" anchor="b"/>
                </a:tc>
                <a:tc>
                  <a:txBody>
                    <a:bodyPr/>
                    <a:lstStyle/>
                    <a:p>
                      <a:pPr algn="l" fontAlgn="b"/>
                      <a:r>
                        <a:rPr lang="en-US" sz="2400" u="none" strike="noStrike">
                          <a:effectLst/>
                          <a:latin typeface="Arial Rounded MT Bold" pitchFamily="34" charset="0"/>
                        </a:rPr>
                        <a:t> </a:t>
                      </a:r>
                      <a:endParaRPr lang="en-US" sz="2400" b="0" i="0" u="none" strike="noStrike">
                        <a:effectLst/>
                        <a:latin typeface="Arial Rounded MT Bold" pitchFamily="34" charset="0"/>
                      </a:endParaRPr>
                    </a:p>
                  </a:txBody>
                  <a:tcPr marL="9525" marR="9525" marT="9525" marB="0" anchor="b"/>
                </a:tc>
                <a:tc>
                  <a:txBody>
                    <a:bodyPr/>
                    <a:lstStyle/>
                    <a:p>
                      <a:pPr algn="r" fontAlgn="b"/>
                      <a:r>
                        <a:rPr lang="en-US" sz="2400" u="none" strike="noStrike">
                          <a:effectLst/>
                          <a:latin typeface="Arial Rounded MT Bold" pitchFamily="34" charset="0"/>
                        </a:rPr>
                        <a:t>46</a:t>
                      </a:r>
                      <a:endParaRPr lang="en-US" sz="2400" b="0" i="0" u="none" strike="noStrike">
                        <a:effectLst/>
                        <a:latin typeface="Arial Rounded MT Bold" pitchFamily="34" charset="0"/>
                      </a:endParaRPr>
                    </a:p>
                  </a:txBody>
                  <a:tcPr marL="9525" marR="9525" marT="9525" marB="0" anchor="b"/>
                </a:tc>
                <a:tc>
                  <a:txBody>
                    <a:bodyPr/>
                    <a:lstStyle/>
                    <a:p>
                      <a:pPr algn="r" fontAlgn="b"/>
                      <a:r>
                        <a:rPr lang="en-US" sz="2400" u="none" strike="noStrike">
                          <a:effectLst/>
                          <a:latin typeface="Arial Rounded MT Bold" pitchFamily="34" charset="0"/>
                        </a:rPr>
                        <a:t>77</a:t>
                      </a:r>
                      <a:endParaRPr lang="en-US" sz="2400" b="0" i="0" u="none" strike="noStrike">
                        <a:effectLst/>
                        <a:latin typeface="Arial Rounded MT Bold" pitchFamily="34" charset="0"/>
                      </a:endParaRPr>
                    </a:p>
                  </a:txBody>
                  <a:tcPr marL="9525" marR="9525" marT="9525" marB="0" anchor="b"/>
                </a:tc>
                <a:tc>
                  <a:txBody>
                    <a:bodyPr/>
                    <a:lstStyle/>
                    <a:p>
                      <a:pPr algn="r" fontAlgn="b"/>
                      <a:r>
                        <a:rPr lang="en-US" sz="2400" u="none" strike="noStrike">
                          <a:effectLst/>
                          <a:latin typeface="Arial Rounded MT Bold" pitchFamily="34" charset="0"/>
                        </a:rPr>
                        <a:t>58</a:t>
                      </a:r>
                      <a:endParaRPr lang="en-US" sz="2400" b="0" i="0" u="none" strike="noStrike">
                        <a:effectLst/>
                        <a:latin typeface="Arial Rounded MT Bold" pitchFamily="34" charset="0"/>
                      </a:endParaRPr>
                    </a:p>
                  </a:txBody>
                  <a:tcPr marL="9525" marR="9525" marT="9525" marB="0" anchor="b"/>
                </a:tc>
                <a:tc>
                  <a:txBody>
                    <a:bodyPr/>
                    <a:lstStyle/>
                    <a:p>
                      <a:pPr algn="r" fontAlgn="b"/>
                      <a:r>
                        <a:rPr lang="en-US" sz="2400" u="none" strike="noStrike">
                          <a:effectLst/>
                          <a:latin typeface="Arial Rounded MT Bold" pitchFamily="34" charset="0"/>
                        </a:rPr>
                        <a:t>88</a:t>
                      </a:r>
                      <a:endParaRPr lang="en-US" sz="2400" b="0" i="0" u="none" strike="noStrike">
                        <a:effectLst/>
                        <a:latin typeface="Arial Rounded MT Bold" pitchFamily="34" charset="0"/>
                      </a:endParaRPr>
                    </a:p>
                  </a:txBody>
                  <a:tcPr marL="9525" marR="9525" marT="9525" marB="0" anchor="b"/>
                </a:tc>
                <a:tc>
                  <a:txBody>
                    <a:bodyPr/>
                    <a:lstStyle/>
                    <a:p>
                      <a:pPr algn="r" fontAlgn="b"/>
                      <a:r>
                        <a:rPr lang="en-US" sz="2400" u="none" strike="noStrike">
                          <a:effectLst/>
                          <a:latin typeface="Arial Rounded MT Bold" pitchFamily="34" charset="0"/>
                        </a:rPr>
                        <a:t>236</a:t>
                      </a:r>
                      <a:endParaRPr lang="en-US" sz="2400" b="0" i="0" u="none" strike="noStrike">
                        <a:effectLst/>
                        <a:latin typeface="Arial Rounded MT Bold" pitchFamily="34" charset="0"/>
                      </a:endParaRPr>
                    </a:p>
                  </a:txBody>
                  <a:tcPr marL="9525" marR="9525" marT="9525" marB="0" anchor="b"/>
                </a:tc>
              </a:tr>
              <a:tr h="519666">
                <a:tc>
                  <a:txBody>
                    <a:bodyPr/>
                    <a:lstStyle/>
                    <a:p>
                      <a:pPr algn="l" fontAlgn="b"/>
                      <a:r>
                        <a:rPr lang="en-US" sz="2400" u="none" strike="noStrike">
                          <a:effectLst/>
                          <a:latin typeface="Arial Rounded MT Bold" pitchFamily="34" charset="0"/>
                        </a:rPr>
                        <a:t>Summon</a:t>
                      </a:r>
                      <a:endParaRPr lang="en-US" sz="2400" b="0" i="0" u="none" strike="noStrike">
                        <a:effectLst/>
                        <a:latin typeface="Arial Rounded MT Bold" pitchFamily="34" charset="0"/>
                      </a:endParaRPr>
                    </a:p>
                  </a:txBody>
                  <a:tcPr marL="9525" marR="9525" marT="9525" marB="0" anchor="b"/>
                </a:tc>
                <a:tc>
                  <a:txBody>
                    <a:bodyPr/>
                    <a:lstStyle/>
                    <a:p>
                      <a:pPr algn="l" fontAlgn="b"/>
                      <a:r>
                        <a:rPr lang="en-US" sz="2400" u="none" strike="noStrike">
                          <a:effectLst/>
                          <a:latin typeface="Arial Rounded MT Bold" pitchFamily="34" charset="0"/>
                        </a:rPr>
                        <a:t> </a:t>
                      </a:r>
                      <a:endParaRPr lang="en-US" sz="2400" b="0" i="0" u="none" strike="noStrike">
                        <a:effectLst/>
                        <a:latin typeface="Arial Rounded MT Bold" pitchFamily="34" charset="0"/>
                      </a:endParaRPr>
                    </a:p>
                  </a:txBody>
                  <a:tcPr marL="9525" marR="9525" marT="9525" marB="0" anchor="b"/>
                </a:tc>
                <a:tc>
                  <a:txBody>
                    <a:bodyPr/>
                    <a:lstStyle/>
                    <a:p>
                      <a:pPr algn="l" fontAlgn="b"/>
                      <a:r>
                        <a:rPr lang="en-US" sz="2400" u="none" strike="noStrike">
                          <a:effectLst/>
                          <a:latin typeface="Arial Rounded MT Bold" pitchFamily="34" charset="0"/>
                        </a:rPr>
                        <a:t> </a:t>
                      </a:r>
                      <a:endParaRPr lang="en-US" sz="2400" b="0" i="0" u="none" strike="noStrike">
                        <a:effectLst/>
                        <a:latin typeface="Arial Rounded MT Bold" pitchFamily="34" charset="0"/>
                      </a:endParaRPr>
                    </a:p>
                  </a:txBody>
                  <a:tcPr marL="9525" marR="9525" marT="9525" marB="0" anchor="b"/>
                </a:tc>
                <a:tc>
                  <a:txBody>
                    <a:bodyPr/>
                    <a:lstStyle/>
                    <a:p>
                      <a:pPr algn="r" fontAlgn="b"/>
                      <a:r>
                        <a:rPr lang="en-US" sz="2400" u="none" strike="noStrike">
                          <a:effectLst/>
                          <a:latin typeface="Arial Rounded MT Bold" pitchFamily="34" charset="0"/>
                        </a:rPr>
                        <a:t>50</a:t>
                      </a:r>
                      <a:endParaRPr lang="en-US" sz="2400" b="0" i="0" u="none" strike="noStrike">
                        <a:effectLst/>
                        <a:latin typeface="Arial Rounded MT Bold" pitchFamily="34" charset="0"/>
                      </a:endParaRPr>
                    </a:p>
                  </a:txBody>
                  <a:tcPr marL="9525" marR="9525" marT="9525" marB="0" anchor="b"/>
                </a:tc>
                <a:tc>
                  <a:txBody>
                    <a:bodyPr/>
                    <a:lstStyle/>
                    <a:p>
                      <a:pPr algn="r" fontAlgn="b"/>
                      <a:r>
                        <a:rPr lang="en-US" sz="2400" u="none" strike="noStrike">
                          <a:effectLst/>
                          <a:latin typeface="Arial Rounded MT Bold" pitchFamily="34" charset="0"/>
                        </a:rPr>
                        <a:t>164</a:t>
                      </a:r>
                      <a:endParaRPr lang="en-US" sz="2400" b="0" i="0" u="none" strike="noStrike">
                        <a:effectLst/>
                        <a:latin typeface="Arial Rounded MT Bold" pitchFamily="34" charset="0"/>
                      </a:endParaRPr>
                    </a:p>
                  </a:txBody>
                  <a:tcPr marL="9525" marR="9525" marT="9525" marB="0" anchor="b"/>
                </a:tc>
                <a:tc>
                  <a:txBody>
                    <a:bodyPr/>
                    <a:lstStyle/>
                    <a:p>
                      <a:pPr algn="r" fontAlgn="b"/>
                      <a:r>
                        <a:rPr lang="en-US" sz="2400" u="none" strike="noStrike">
                          <a:effectLst/>
                          <a:latin typeface="Arial Rounded MT Bold" pitchFamily="34" charset="0"/>
                        </a:rPr>
                        <a:t>214</a:t>
                      </a:r>
                      <a:endParaRPr lang="en-US" sz="2400" b="0" i="0" u="none" strike="noStrike">
                        <a:effectLst/>
                        <a:latin typeface="Arial Rounded MT Bold" pitchFamily="34" charset="0"/>
                      </a:endParaRPr>
                    </a:p>
                  </a:txBody>
                  <a:tcPr marL="9525" marR="9525" marT="9525" marB="0" anchor="b"/>
                </a:tc>
                <a:tc>
                  <a:txBody>
                    <a:bodyPr/>
                    <a:lstStyle/>
                    <a:p>
                      <a:pPr algn="r" fontAlgn="b"/>
                      <a:r>
                        <a:rPr lang="en-US" sz="2400" u="none" strike="noStrike">
                          <a:effectLst/>
                          <a:latin typeface="Arial Rounded MT Bold" pitchFamily="34" charset="0"/>
                        </a:rPr>
                        <a:t>407</a:t>
                      </a:r>
                      <a:endParaRPr lang="en-US" sz="2400" b="0" i="0" u="none" strike="noStrike">
                        <a:effectLst/>
                        <a:latin typeface="Arial Rounded MT Bold" pitchFamily="34" charset="0"/>
                      </a:endParaRPr>
                    </a:p>
                  </a:txBody>
                  <a:tcPr marL="9525" marR="9525" marT="9525" marB="0" anchor="b"/>
                </a:tc>
              </a:tr>
              <a:tr h="519666">
                <a:tc>
                  <a:txBody>
                    <a:bodyPr/>
                    <a:lstStyle/>
                    <a:p>
                      <a:pPr algn="l" fontAlgn="b"/>
                      <a:r>
                        <a:rPr lang="en-US" sz="2400" u="none" strike="noStrike" dirty="0" smtClean="0">
                          <a:effectLst/>
                          <a:latin typeface="Arial Rounded MT Bold" pitchFamily="34" charset="0"/>
                        </a:rPr>
                        <a:t>Enterprise</a:t>
                      </a:r>
                      <a:endParaRPr lang="en-US" sz="2400" b="0" i="0" u="none" strike="noStrike" dirty="0">
                        <a:effectLst/>
                        <a:latin typeface="Arial Rounded MT Bold" pitchFamily="34" charset="0"/>
                      </a:endParaRPr>
                    </a:p>
                  </a:txBody>
                  <a:tcPr marL="9525" marR="9525" marT="9525" marB="0" anchor="b"/>
                </a:tc>
                <a:tc>
                  <a:txBody>
                    <a:bodyPr/>
                    <a:lstStyle/>
                    <a:p>
                      <a:pPr algn="l" fontAlgn="b"/>
                      <a:r>
                        <a:rPr lang="en-US" sz="2400" u="none" strike="noStrike">
                          <a:effectLst/>
                          <a:latin typeface="Arial Rounded MT Bold" pitchFamily="34" charset="0"/>
                        </a:rPr>
                        <a:t> </a:t>
                      </a:r>
                      <a:endParaRPr lang="en-US" sz="2400" b="0" i="0" u="none" strike="noStrike">
                        <a:effectLst/>
                        <a:latin typeface="Arial Rounded MT Bold" pitchFamily="34" charset="0"/>
                      </a:endParaRPr>
                    </a:p>
                  </a:txBody>
                  <a:tcPr marL="9525" marR="9525" marT="9525" marB="0" anchor="b"/>
                </a:tc>
                <a:tc>
                  <a:txBody>
                    <a:bodyPr/>
                    <a:lstStyle/>
                    <a:p>
                      <a:pPr algn="r" fontAlgn="b"/>
                      <a:r>
                        <a:rPr lang="en-US" sz="2400" u="none" strike="noStrike">
                          <a:effectLst/>
                          <a:latin typeface="Arial Rounded MT Bold" pitchFamily="34" charset="0"/>
                        </a:rPr>
                        <a:t>16</a:t>
                      </a:r>
                      <a:endParaRPr lang="en-US" sz="2400" b="0" i="0" u="none" strike="noStrike">
                        <a:effectLst/>
                        <a:latin typeface="Arial Rounded MT Bold" pitchFamily="34" charset="0"/>
                      </a:endParaRPr>
                    </a:p>
                  </a:txBody>
                  <a:tcPr marL="9525" marR="9525" marT="9525" marB="0" anchor="b"/>
                </a:tc>
                <a:tc>
                  <a:txBody>
                    <a:bodyPr/>
                    <a:lstStyle/>
                    <a:p>
                      <a:pPr algn="l" fontAlgn="b"/>
                      <a:r>
                        <a:rPr lang="en-US" sz="2400" u="none" strike="noStrike">
                          <a:effectLst/>
                          <a:latin typeface="Arial Rounded MT Bold" pitchFamily="34" charset="0"/>
                        </a:rPr>
                        <a:t> </a:t>
                      </a:r>
                      <a:endParaRPr lang="en-US" sz="2400" b="0" i="0" u="none" strike="noStrike">
                        <a:effectLst/>
                        <a:latin typeface="Arial Rounded MT Bold" pitchFamily="34" charset="0"/>
                      </a:endParaRPr>
                    </a:p>
                  </a:txBody>
                  <a:tcPr marL="9525" marR="9525" marT="9525" marB="0" anchor="b"/>
                </a:tc>
                <a:tc>
                  <a:txBody>
                    <a:bodyPr/>
                    <a:lstStyle/>
                    <a:p>
                      <a:pPr algn="r" fontAlgn="b"/>
                      <a:r>
                        <a:rPr lang="en-US" sz="2400" u="none" strike="noStrike">
                          <a:effectLst/>
                          <a:latin typeface="Arial Rounded MT Bold" pitchFamily="34" charset="0"/>
                        </a:rPr>
                        <a:t>75</a:t>
                      </a:r>
                      <a:endParaRPr lang="en-US" sz="2400" b="0" i="0" u="none" strike="noStrike">
                        <a:effectLst/>
                        <a:latin typeface="Arial Rounded MT Bold" pitchFamily="34" charset="0"/>
                      </a:endParaRPr>
                    </a:p>
                  </a:txBody>
                  <a:tcPr marL="9525" marR="9525" marT="9525" marB="0" anchor="b"/>
                </a:tc>
                <a:tc>
                  <a:txBody>
                    <a:bodyPr/>
                    <a:lstStyle/>
                    <a:p>
                      <a:pPr algn="r" fontAlgn="b"/>
                      <a:r>
                        <a:rPr lang="en-US" sz="2400" u="none" strike="noStrike">
                          <a:effectLst/>
                          <a:latin typeface="Arial Rounded MT Bold" pitchFamily="34" charset="0"/>
                        </a:rPr>
                        <a:t>100</a:t>
                      </a:r>
                      <a:endParaRPr lang="en-US" sz="2400" b="0" i="0" u="none" strike="noStrike">
                        <a:effectLst/>
                        <a:latin typeface="Arial Rounded MT Bold" pitchFamily="34" charset="0"/>
                      </a:endParaRPr>
                    </a:p>
                  </a:txBody>
                  <a:tcPr marL="9525" marR="9525" marT="9525" marB="0" anchor="b"/>
                </a:tc>
                <a:tc>
                  <a:txBody>
                    <a:bodyPr/>
                    <a:lstStyle/>
                    <a:p>
                      <a:pPr algn="r" fontAlgn="b"/>
                      <a:r>
                        <a:rPr lang="en-US" sz="2400" u="none" strike="noStrike">
                          <a:effectLst/>
                          <a:latin typeface="Arial Rounded MT Bold" pitchFamily="34" charset="0"/>
                        </a:rPr>
                        <a:t>251</a:t>
                      </a:r>
                      <a:endParaRPr lang="en-US" sz="2400" b="0" i="0" u="none" strike="noStrike">
                        <a:effectLst/>
                        <a:latin typeface="Arial Rounded MT Bold" pitchFamily="34" charset="0"/>
                      </a:endParaRPr>
                    </a:p>
                  </a:txBody>
                  <a:tcPr marL="9525" marR="9525" marT="9525" marB="0" anchor="b"/>
                </a:tc>
              </a:tr>
              <a:tr h="519666">
                <a:tc>
                  <a:txBody>
                    <a:bodyPr/>
                    <a:lstStyle/>
                    <a:p>
                      <a:pPr algn="l" fontAlgn="b"/>
                      <a:r>
                        <a:rPr lang="en-US" sz="2400" u="none" strike="noStrike">
                          <a:effectLst/>
                          <a:latin typeface="Arial Rounded MT Bold" pitchFamily="34" charset="0"/>
                        </a:rPr>
                        <a:t>Civica Sorcer</a:t>
                      </a:r>
                      <a:endParaRPr lang="en-US" sz="2400" b="0" i="0" u="none" strike="noStrike">
                        <a:effectLst/>
                        <a:latin typeface="Arial Rounded MT Bold" pitchFamily="34" charset="0"/>
                      </a:endParaRPr>
                    </a:p>
                  </a:txBody>
                  <a:tcPr marL="9525" marR="9525" marT="9525" marB="0" anchor="b"/>
                </a:tc>
                <a:tc>
                  <a:txBody>
                    <a:bodyPr/>
                    <a:lstStyle/>
                    <a:p>
                      <a:pPr algn="l" fontAlgn="b"/>
                      <a:r>
                        <a:rPr lang="en-US" sz="2400" u="none" strike="noStrike">
                          <a:effectLst/>
                          <a:latin typeface="Arial Rounded MT Bold" pitchFamily="34" charset="0"/>
                        </a:rPr>
                        <a:t> </a:t>
                      </a:r>
                      <a:endParaRPr lang="en-US" sz="2400" b="0" i="0" u="none" strike="noStrike">
                        <a:effectLst/>
                        <a:latin typeface="Arial Rounded MT Bold" pitchFamily="34" charset="0"/>
                      </a:endParaRPr>
                    </a:p>
                  </a:txBody>
                  <a:tcPr marL="9525" marR="9525" marT="9525" marB="0" anchor="b"/>
                </a:tc>
                <a:tc>
                  <a:txBody>
                    <a:bodyPr/>
                    <a:lstStyle/>
                    <a:p>
                      <a:pPr algn="l" fontAlgn="b"/>
                      <a:r>
                        <a:rPr lang="en-US" sz="2400" u="none" strike="noStrike">
                          <a:effectLst/>
                          <a:latin typeface="Arial Rounded MT Bold" pitchFamily="34" charset="0"/>
                        </a:rPr>
                        <a:t> </a:t>
                      </a:r>
                      <a:endParaRPr lang="en-US" sz="2400" b="0" i="0" u="none" strike="noStrike">
                        <a:effectLst/>
                        <a:latin typeface="Arial Rounded MT Bold" pitchFamily="34" charset="0"/>
                      </a:endParaRPr>
                    </a:p>
                  </a:txBody>
                  <a:tcPr marL="9525" marR="9525" marT="9525" marB="0" anchor="b"/>
                </a:tc>
                <a:tc>
                  <a:txBody>
                    <a:bodyPr/>
                    <a:lstStyle/>
                    <a:p>
                      <a:pPr algn="r" fontAlgn="b"/>
                      <a:r>
                        <a:rPr lang="en-US" sz="2400" u="none" strike="noStrike">
                          <a:effectLst/>
                          <a:latin typeface="Arial Rounded MT Bold" pitchFamily="34" charset="0"/>
                        </a:rPr>
                        <a:t>7</a:t>
                      </a:r>
                      <a:endParaRPr lang="en-US" sz="2400" b="0" i="0" u="none" strike="noStrike">
                        <a:effectLst/>
                        <a:latin typeface="Arial Rounded MT Bold" pitchFamily="34" charset="0"/>
                      </a:endParaRPr>
                    </a:p>
                  </a:txBody>
                  <a:tcPr marL="9525" marR="9525" marT="9525" marB="0" anchor="b"/>
                </a:tc>
                <a:tc>
                  <a:txBody>
                    <a:bodyPr/>
                    <a:lstStyle/>
                    <a:p>
                      <a:pPr algn="r" fontAlgn="b"/>
                      <a:r>
                        <a:rPr lang="en-US" sz="2400" u="none" strike="noStrike">
                          <a:effectLst/>
                          <a:latin typeface="Arial Rounded MT Bold" pitchFamily="34" charset="0"/>
                        </a:rPr>
                        <a:t>12</a:t>
                      </a:r>
                      <a:endParaRPr lang="en-US" sz="2400" b="0" i="0" u="none" strike="noStrike">
                        <a:effectLst/>
                        <a:latin typeface="Arial Rounded MT Bold" pitchFamily="34" charset="0"/>
                      </a:endParaRPr>
                    </a:p>
                  </a:txBody>
                  <a:tcPr marL="9525" marR="9525" marT="9525" marB="0" anchor="b"/>
                </a:tc>
                <a:tc>
                  <a:txBody>
                    <a:bodyPr/>
                    <a:lstStyle/>
                    <a:p>
                      <a:pPr algn="r" fontAlgn="b"/>
                      <a:r>
                        <a:rPr lang="en-US" sz="2400" u="none" strike="noStrike">
                          <a:effectLst/>
                          <a:latin typeface="Arial Rounded MT Bold" pitchFamily="34" charset="0"/>
                        </a:rPr>
                        <a:t>22</a:t>
                      </a:r>
                      <a:endParaRPr lang="en-US" sz="2400" b="0" i="0" u="none" strike="noStrike">
                        <a:effectLst/>
                        <a:latin typeface="Arial Rounded MT Bold" pitchFamily="34" charset="0"/>
                      </a:endParaRPr>
                    </a:p>
                  </a:txBody>
                  <a:tcPr marL="9525" marR="9525" marT="9525" marB="0" anchor="b"/>
                </a:tc>
                <a:tc>
                  <a:txBody>
                    <a:bodyPr/>
                    <a:lstStyle/>
                    <a:p>
                      <a:pPr algn="r" fontAlgn="b"/>
                      <a:r>
                        <a:rPr lang="en-US" sz="2400" u="none" strike="noStrike">
                          <a:effectLst/>
                          <a:latin typeface="Arial Rounded MT Bold" pitchFamily="34" charset="0"/>
                        </a:rPr>
                        <a:t>39</a:t>
                      </a:r>
                      <a:endParaRPr lang="en-US" sz="2400" b="0" i="0" u="none" strike="noStrike">
                        <a:effectLst/>
                        <a:latin typeface="Arial Rounded MT Bold" pitchFamily="34" charset="0"/>
                      </a:endParaRPr>
                    </a:p>
                  </a:txBody>
                  <a:tcPr marL="9525" marR="9525" marT="9525" marB="0" anchor="b"/>
                </a:tc>
              </a:tr>
              <a:tr h="519666">
                <a:tc>
                  <a:txBody>
                    <a:bodyPr/>
                    <a:lstStyle/>
                    <a:p>
                      <a:pPr algn="l" fontAlgn="b"/>
                      <a:r>
                        <a:rPr lang="en-US" sz="2400" u="none" strike="noStrike">
                          <a:effectLst/>
                          <a:latin typeface="Arial Rounded MT Bold" pitchFamily="34" charset="0"/>
                        </a:rPr>
                        <a:t>Axiell Arena</a:t>
                      </a:r>
                      <a:endParaRPr lang="en-US" sz="2400" b="0" i="0" u="none" strike="noStrike">
                        <a:effectLst/>
                        <a:latin typeface="Arial Rounded MT Bold" pitchFamily="34" charset="0"/>
                      </a:endParaRPr>
                    </a:p>
                  </a:txBody>
                  <a:tcPr marL="9525" marR="9525" marT="9525" marB="0" anchor="b"/>
                </a:tc>
                <a:tc>
                  <a:txBody>
                    <a:bodyPr/>
                    <a:lstStyle/>
                    <a:p>
                      <a:pPr algn="l" fontAlgn="b"/>
                      <a:r>
                        <a:rPr lang="en-US" sz="2400" u="none" strike="noStrike">
                          <a:effectLst/>
                          <a:latin typeface="Arial Rounded MT Bold" pitchFamily="34" charset="0"/>
                        </a:rPr>
                        <a:t> </a:t>
                      </a:r>
                      <a:endParaRPr lang="en-US" sz="2400" b="0" i="0" u="none" strike="noStrike">
                        <a:effectLst/>
                        <a:latin typeface="Arial Rounded MT Bold" pitchFamily="34" charset="0"/>
                      </a:endParaRPr>
                    </a:p>
                  </a:txBody>
                  <a:tcPr marL="9525" marR="9525" marT="9525" marB="0" anchor="b"/>
                </a:tc>
                <a:tc>
                  <a:txBody>
                    <a:bodyPr/>
                    <a:lstStyle/>
                    <a:p>
                      <a:pPr algn="l" fontAlgn="b"/>
                      <a:r>
                        <a:rPr lang="en-US" sz="2400" u="none" strike="noStrike">
                          <a:effectLst/>
                          <a:latin typeface="Arial Rounded MT Bold" pitchFamily="34" charset="0"/>
                        </a:rPr>
                        <a:t> </a:t>
                      </a:r>
                      <a:endParaRPr lang="en-US" sz="2400" b="0" i="0" u="none" strike="noStrike">
                        <a:effectLst/>
                        <a:latin typeface="Arial Rounded MT Bold" pitchFamily="34" charset="0"/>
                      </a:endParaRPr>
                    </a:p>
                  </a:txBody>
                  <a:tcPr marL="9525" marR="9525" marT="9525" marB="0" anchor="b"/>
                </a:tc>
                <a:tc>
                  <a:txBody>
                    <a:bodyPr/>
                    <a:lstStyle/>
                    <a:p>
                      <a:pPr algn="r" fontAlgn="b"/>
                      <a:r>
                        <a:rPr lang="en-US" sz="2400" u="none" strike="noStrike">
                          <a:effectLst/>
                          <a:latin typeface="Arial Rounded MT Bold" pitchFamily="34" charset="0"/>
                        </a:rPr>
                        <a:t>61</a:t>
                      </a:r>
                      <a:endParaRPr lang="en-US" sz="2400" b="0" i="0" u="none" strike="noStrike">
                        <a:effectLst/>
                        <a:latin typeface="Arial Rounded MT Bold" pitchFamily="34" charset="0"/>
                      </a:endParaRPr>
                    </a:p>
                  </a:txBody>
                  <a:tcPr marL="9525" marR="9525" marT="9525" marB="0" anchor="b"/>
                </a:tc>
                <a:tc>
                  <a:txBody>
                    <a:bodyPr/>
                    <a:lstStyle/>
                    <a:p>
                      <a:pPr algn="r" fontAlgn="b"/>
                      <a:r>
                        <a:rPr lang="en-US" sz="2400" u="none" strike="noStrike">
                          <a:effectLst/>
                          <a:latin typeface="Arial Rounded MT Bold" pitchFamily="34" charset="0"/>
                        </a:rPr>
                        <a:t>57</a:t>
                      </a:r>
                      <a:endParaRPr lang="en-US" sz="2400" b="0" i="0" u="none" strike="noStrike">
                        <a:effectLst/>
                        <a:latin typeface="Arial Rounded MT Bold" pitchFamily="34" charset="0"/>
                      </a:endParaRPr>
                    </a:p>
                  </a:txBody>
                  <a:tcPr marL="9525" marR="9525" marT="9525" marB="0" anchor="b"/>
                </a:tc>
                <a:tc>
                  <a:txBody>
                    <a:bodyPr/>
                    <a:lstStyle/>
                    <a:p>
                      <a:pPr algn="r" fontAlgn="b"/>
                      <a:r>
                        <a:rPr lang="en-US" sz="2400" u="none" strike="noStrike">
                          <a:effectLst/>
                          <a:latin typeface="Arial Rounded MT Bold" pitchFamily="34" charset="0"/>
                        </a:rPr>
                        <a:t>33</a:t>
                      </a:r>
                      <a:endParaRPr lang="en-US" sz="2400" b="0" i="0" u="none" strike="noStrike">
                        <a:effectLst/>
                        <a:latin typeface="Arial Rounded MT Bold" pitchFamily="34" charset="0"/>
                      </a:endParaRPr>
                    </a:p>
                  </a:txBody>
                  <a:tcPr marL="9525" marR="9525" marT="9525" marB="0" anchor="b"/>
                </a:tc>
                <a:tc>
                  <a:txBody>
                    <a:bodyPr/>
                    <a:lstStyle/>
                    <a:p>
                      <a:pPr algn="r" fontAlgn="b"/>
                      <a:r>
                        <a:rPr lang="en-US" sz="2400" u="none" strike="noStrike">
                          <a:effectLst/>
                          <a:latin typeface="Arial Rounded MT Bold" pitchFamily="34" charset="0"/>
                        </a:rPr>
                        <a:t>76</a:t>
                      </a:r>
                      <a:endParaRPr lang="en-US" sz="2400" b="0" i="0" u="none" strike="noStrike">
                        <a:effectLst/>
                        <a:latin typeface="Arial Rounded MT Bold" pitchFamily="34" charset="0"/>
                      </a:endParaRPr>
                    </a:p>
                  </a:txBody>
                  <a:tcPr marL="9525" marR="9525" marT="9525" marB="0" anchor="b"/>
                </a:tc>
              </a:tr>
              <a:tr h="550235">
                <a:tc>
                  <a:txBody>
                    <a:bodyPr/>
                    <a:lstStyle/>
                    <a:p>
                      <a:pPr algn="l" fontAlgn="b"/>
                      <a:r>
                        <a:rPr lang="en-US" sz="2400" u="none" strike="noStrike">
                          <a:effectLst/>
                          <a:latin typeface="Arial Rounded MT Bold" pitchFamily="34" charset="0"/>
                        </a:rPr>
                        <a:t>Chamo</a:t>
                      </a:r>
                      <a:endParaRPr lang="en-US" sz="2400" b="0" i="0" u="none" strike="noStrike">
                        <a:effectLst/>
                        <a:latin typeface="Arial Rounded MT Bold" pitchFamily="34" charset="0"/>
                      </a:endParaRPr>
                    </a:p>
                  </a:txBody>
                  <a:tcPr marL="9525" marR="9525" marT="9525" marB="0" anchor="b"/>
                </a:tc>
                <a:tc>
                  <a:txBody>
                    <a:bodyPr/>
                    <a:lstStyle/>
                    <a:p>
                      <a:pPr algn="l" fontAlgn="b"/>
                      <a:r>
                        <a:rPr lang="en-US" sz="2400" u="none" strike="noStrike">
                          <a:effectLst/>
                          <a:latin typeface="Arial Rounded MT Bold" pitchFamily="34" charset="0"/>
                        </a:rPr>
                        <a:t> </a:t>
                      </a:r>
                      <a:endParaRPr lang="en-US" sz="2400" b="0" i="0" u="none" strike="noStrike">
                        <a:effectLst/>
                        <a:latin typeface="Arial Rounded MT Bold" pitchFamily="34" charset="0"/>
                      </a:endParaRPr>
                    </a:p>
                  </a:txBody>
                  <a:tcPr marL="9525" marR="9525" marT="9525" marB="0" anchor="b"/>
                </a:tc>
                <a:tc>
                  <a:txBody>
                    <a:bodyPr/>
                    <a:lstStyle/>
                    <a:p>
                      <a:pPr algn="l" fontAlgn="b"/>
                      <a:r>
                        <a:rPr lang="en-US" sz="2400" u="none" strike="noStrike" dirty="0">
                          <a:effectLst/>
                          <a:latin typeface="Arial Rounded MT Bold" pitchFamily="34" charset="0"/>
                        </a:rPr>
                        <a:t> </a:t>
                      </a:r>
                      <a:endParaRPr lang="en-US" sz="2400" b="0" i="0" u="none" strike="noStrike" dirty="0">
                        <a:effectLst/>
                        <a:latin typeface="Arial Rounded MT Bold" pitchFamily="34" charset="0"/>
                      </a:endParaRPr>
                    </a:p>
                  </a:txBody>
                  <a:tcPr marL="9525" marR="9525" marT="9525" marB="0" anchor="b"/>
                </a:tc>
                <a:tc>
                  <a:txBody>
                    <a:bodyPr/>
                    <a:lstStyle/>
                    <a:p>
                      <a:pPr algn="r" fontAlgn="b"/>
                      <a:r>
                        <a:rPr lang="en-US" sz="2400" u="none" strike="noStrike">
                          <a:effectLst/>
                          <a:latin typeface="Arial Rounded MT Bold" pitchFamily="34" charset="0"/>
                        </a:rPr>
                        <a:t>10</a:t>
                      </a:r>
                      <a:endParaRPr lang="en-US" sz="2400" b="0" i="0" u="none" strike="noStrike">
                        <a:effectLst/>
                        <a:latin typeface="Arial Rounded MT Bold" pitchFamily="34" charset="0"/>
                      </a:endParaRPr>
                    </a:p>
                  </a:txBody>
                  <a:tcPr marL="9525" marR="9525" marT="9525" marB="0" anchor="b"/>
                </a:tc>
                <a:tc>
                  <a:txBody>
                    <a:bodyPr/>
                    <a:lstStyle/>
                    <a:p>
                      <a:pPr algn="r" fontAlgn="b"/>
                      <a:r>
                        <a:rPr lang="en-US" sz="2400" u="none" strike="noStrike">
                          <a:effectLst/>
                          <a:latin typeface="Arial Rounded MT Bold" pitchFamily="34" charset="0"/>
                        </a:rPr>
                        <a:t>34</a:t>
                      </a:r>
                      <a:endParaRPr lang="en-US" sz="2400" b="0" i="0" u="none" strike="noStrike">
                        <a:effectLst/>
                        <a:latin typeface="Arial Rounded MT Bold" pitchFamily="34" charset="0"/>
                      </a:endParaRPr>
                    </a:p>
                  </a:txBody>
                  <a:tcPr marL="9525" marR="9525" marT="9525" marB="0" anchor="b"/>
                </a:tc>
                <a:tc>
                  <a:txBody>
                    <a:bodyPr/>
                    <a:lstStyle/>
                    <a:p>
                      <a:pPr algn="r" fontAlgn="b"/>
                      <a:r>
                        <a:rPr lang="en-US" sz="2400" u="none" strike="noStrike">
                          <a:effectLst/>
                          <a:latin typeface="Arial Rounded MT Bold" pitchFamily="34" charset="0"/>
                        </a:rPr>
                        <a:t>7</a:t>
                      </a:r>
                      <a:endParaRPr lang="en-US" sz="2400" b="0" i="0" u="none" strike="noStrike">
                        <a:effectLst/>
                        <a:latin typeface="Arial Rounded MT Bold" pitchFamily="34" charset="0"/>
                      </a:endParaRPr>
                    </a:p>
                  </a:txBody>
                  <a:tcPr marL="9525" marR="9525" marT="9525" marB="0" anchor="b"/>
                </a:tc>
                <a:tc>
                  <a:txBody>
                    <a:bodyPr/>
                    <a:lstStyle/>
                    <a:p>
                      <a:pPr algn="r" fontAlgn="b"/>
                      <a:r>
                        <a:rPr lang="en-US" sz="2400" u="none" strike="noStrike" dirty="0">
                          <a:effectLst/>
                          <a:latin typeface="Arial Rounded MT Bold" pitchFamily="34" charset="0"/>
                        </a:rPr>
                        <a:t>51</a:t>
                      </a:r>
                      <a:endParaRPr lang="en-US" sz="2400" b="0" i="0" u="none" strike="noStrike" dirty="0">
                        <a:effectLst/>
                        <a:latin typeface="Arial Rounded MT Bold" pitchFamily="34" charset="0"/>
                      </a:endParaRPr>
                    </a:p>
                  </a:txBody>
                  <a:tcPr marL="9525" marR="9525" marT="9525" marB="0" anchor="b"/>
                </a:tc>
              </a:tr>
            </a:tbl>
          </a:graphicData>
        </a:graphic>
      </p:graphicFrame>
    </p:spTree>
    <p:extLst>
      <p:ext uri="{BB962C8B-B14F-4D97-AF65-F5344CB8AC3E}">
        <p14:creationId xmlns:p14="http://schemas.microsoft.com/office/powerpoint/2010/main" val="34101309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endParaRPr lang="en-US"/>
          </a:p>
        </p:txBody>
      </p:sp>
      <p:sp>
        <p:nvSpPr>
          <p:cNvPr id="2" name="Title 1"/>
          <p:cNvSpPr>
            <a:spLocks noGrp="1"/>
          </p:cNvSpPr>
          <p:nvPr>
            <p:ph type="title"/>
          </p:nvPr>
        </p:nvSpPr>
        <p:spPr/>
        <p:txBody>
          <a:bodyPr>
            <a:normAutofit fontScale="90000"/>
          </a:bodyPr>
          <a:lstStyle/>
          <a:p>
            <a:r>
              <a:rPr lang="en-US" dirty="0" smtClean="0"/>
              <a:t>Expanding the Depth of Discovery</a:t>
            </a:r>
            <a:endParaRPr lang="en-US" dirty="0"/>
          </a:p>
        </p:txBody>
      </p:sp>
    </p:spTree>
    <p:extLst>
      <p:ext uri="{BB962C8B-B14F-4D97-AF65-F5344CB8AC3E}">
        <p14:creationId xmlns:p14="http://schemas.microsoft.com/office/powerpoint/2010/main" val="34128931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Citations</a:t>
            </a:r>
            <a:r>
              <a:rPr lang="en-US" baseline="0" dirty="0" smtClean="0"/>
              <a:t> / Metadata &gt; Full Text</a:t>
            </a:r>
            <a:endParaRPr lang="en-US" dirty="0"/>
          </a:p>
        </p:txBody>
      </p:sp>
      <p:sp>
        <p:nvSpPr>
          <p:cNvPr id="3" name="Content Placeholder 2"/>
          <p:cNvSpPr>
            <a:spLocks noGrp="1"/>
          </p:cNvSpPr>
          <p:nvPr>
            <p:ph sz="quarter" idx="1"/>
          </p:nvPr>
        </p:nvSpPr>
        <p:spPr/>
        <p:txBody>
          <a:bodyPr/>
          <a:lstStyle/>
          <a:p>
            <a:r>
              <a:rPr lang="en-US" dirty="0" smtClean="0"/>
              <a:t>Citations or</a:t>
            </a:r>
            <a:r>
              <a:rPr lang="en-US" baseline="0" dirty="0" smtClean="0"/>
              <a:t> structured metadata provide key data to power search &amp; retrieval and faceted navigation</a:t>
            </a:r>
          </a:p>
          <a:p>
            <a:r>
              <a:rPr lang="en-US" baseline="0" dirty="0" smtClean="0"/>
              <a:t>Indexing Full-text of content amplifies access </a:t>
            </a:r>
          </a:p>
          <a:p>
            <a:r>
              <a:rPr lang="en-US" dirty="0" smtClean="0"/>
              <a:t>Important to understand</a:t>
            </a:r>
            <a:r>
              <a:rPr lang="en-US" baseline="0" dirty="0" smtClean="0"/>
              <a:t> depth indexing</a:t>
            </a:r>
          </a:p>
          <a:p>
            <a:pPr lvl="1"/>
            <a:r>
              <a:rPr lang="en-US" dirty="0" smtClean="0"/>
              <a:t>Currency, dates covered, full-text</a:t>
            </a:r>
            <a:r>
              <a:rPr lang="en-US" baseline="0" dirty="0" smtClean="0"/>
              <a:t> or citation</a:t>
            </a:r>
          </a:p>
          <a:p>
            <a:pPr lvl="1"/>
            <a:r>
              <a:rPr lang="en-US" baseline="0" dirty="0" smtClean="0"/>
              <a:t>Many other factors </a:t>
            </a:r>
          </a:p>
        </p:txBody>
      </p:sp>
    </p:spTree>
    <p:extLst>
      <p:ext uri="{BB962C8B-B14F-4D97-AF65-F5344CB8AC3E}">
        <p14:creationId xmlns:p14="http://schemas.microsoft.com/office/powerpoint/2010/main" val="30569335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Full-text</a:t>
            </a:r>
            <a:r>
              <a:rPr lang="en-US" baseline="0" dirty="0" smtClean="0"/>
              <a:t> Book indexing</a:t>
            </a:r>
            <a:endParaRPr lang="en-US" dirty="0"/>
          </a:p>
        </p:txBody>
      </p:sp>
      <p:sp>
        <p:nvSpPr>
          <p:cNvPr id="3" name="Content Placeholder 2"/>
          <p:cNvSpPr>
            <a:spLocks noGrp="1"/>
          </p:cNvSpPr>
          <p:nvPr>
            <p:ph sz="quarter" idx="1"/>
          </p:nvPr>
        </p:nvSpPr>
        <p:spPr/>
        <p:txBody>
          <a:bodyPr/>
          <a:lstStyle/>
          <a:p>
            <a:r>
              <a:rPr lang="en-US" dirty="0" smtClean="0"/>
              <a:t>HathiTrust:</a:t>
            </a:r>
            <a:r>
              <a:rPr lang="en-US" baseline="0" dirty="0" smtClean="0"/>
              <a:t> 11 million volumes, 5.3 million titles, 263,000 serial titles, 3.5 billion pages</a:t>
            </a:r>
            <a:endParaRPr lang="en-US" dirty="0" smtClean="0"/>
          </a:p>
          <a:p>
            <a:r>
              <a:rPr lang="en-US" dirty="0" smtClean="0"/>
              <a:t>HathiTrust in Discovery</a:t>
            </a:r>
            <a:r>
              <a:rPr lang="en-US" baseline="0" dirty="0" smtClean="0"/>
              <a:t> Indexes</a:t>
            </a:r>
            <a:endParaRPr lang="en-US" dirty="0" smtClean="0"/>
          </a:p>
          <a:p>
            <a:pPr lvl="1"/>
            <a:r>
              <a:rPr lang="en-US" dirty="0" smtClean="0"/>
              <a:t>Primo</a:t>
            </a:r>
            <a:r>
              <a:rPr lang="en-US" baseline="0" dirty="0" smtClean="0"/>
              <a:t> Central (Jan 20, 2012) [previously indexed only metadata]</a:t>
            </a:r>
          </a:p>
          <a:p>
            <a:pPr lvl="1"/>
            <a:r>
              <a:rPr lang="en-US" baseline="0" dirty="0" smtClean="0"/>
              <a:t>EBSCO Discovery Service (Sept 8 2011)</a:t>
            </a:r>
          </a:p>
          <a:p>
            <a:pPr lvl="1"/>
            <a:r>
              <a:rPr lang="en-US" baseline="0" dirty="0" smtClean="0"/>
              <a:t>WorldCat Local (Sept 7, 2011)</a:t>
            </a:r>
          </a:p>
          <a:p>
            <a:pPr lvl="1"/>
            <a:r>
              <a:rPr lang="en-US" baseline="0" dirty="0" smtClean="0"/>
              <a:t>Summon (Mar 28, 2011)</a:t>
            </a:r>
          </a:p>
        </p:txBody>
      </p:sp>
    </p:spTree>
    <p:extLst>
      <p:ext uri="{BB962C8B-B14F-4D97-AF65-F5344CB8AC3E}">
        <p14:creationId xmlns:p14="http://schemas.microsoft.com/office/powerpoint/2010/main" val="22801660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a:t>
            </a:r>
            <a:r>
              <a:rPr lang="en-US" baseline="0" dirty="0" smtClean="0"/>
              <a:t> for Relevancy</a:t>
            </a:r>
            <a:endParaRPr lang="en-US" dirty="0"/>
          </a:p>
        </p:txBody>
      </p:sp>
      <p:sp>
        <p:nvSpPr>
          <p:cNvPr id="3" name="Text Placeholder 2"/>
          <p:cNvSpPr>
            <a:spLocks noGrp="1"/>
          </p:cNvSpPr>
          <p:nvPr>
            <p:ph sz="quarter" idx="1"/>
          </p:nvPr>
        </p:nvSpPr>
        <p:spPr/>
        <p:txBody>
          <a:bodyPr/>
          <a:lstStyle/>
          <a:p>
            <a:r>
              <a:rPr lang="en-US" dirty="0" smtClean="0"/>
              <a:t>Technically</a:t>
            </a:r>
            <a:r>
              <a:rPr lang="en-US" baseline="0" dirty="0" smtClean="0"/>
              <a:t> feasible to index hundreds of millions or billions of records through Lucene or SOLR</a:t>
            </a:r>
          </a:p>
          <a:p>
            <a:r>
              <a:rPr lang="en-US" baseline="0" dirty="0" smtClean="0"/>
              <a:t>Difficult to order records in ways  that make sense</a:t>
            </a:r>
          </a:p>
          <a:p>
            <a:r>
              <a:rPr lang="en-US" baseline="0" dirty="0" smtClean="0"/>
              <a:t>Many fairly equivalent candidates returned for any given query</a:t>
            </a:r>
          </a:p>
          <a:p>
            <a:r>
              <a:rPr lang="en-US" baseline="0" dirty="0" smtClean="0"/>
              <a:t>Must rely on use-based and social factors to improve relevancy rankings</a:t>
            </a:r>
          </a:p>
        </p:txBody>
      </p:sp>
    </p:spTree>
    <p:extLst>
      <p:ext uri="{BB962C8B-B14F-4D97-AF65-F5344CB8AC3E}">
        <p14:creationId xmlns:p14="http://schemas.microsoft.com/office/powerpoint/2010/main" val="31602224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r>
              <a:rPr lang="en-US" baseline="0" dirty="0" smtClean="0"/>
              <a:t> for Collection Coverage</a:t>
            </a:r>
            <a:endParaRPr lang="en-US" dirty="0"/>
          </a:p>
        </p:txBody>
      </p:sp>
      <p:sp>
        <p:nvSpPr>
          <p:cNvPr id="3" name="Content Placeholder 2"/>
          <p:cNvSpPr>
            <a:spLocks noGrp="1"/>
          </p:cNvSpPr>
          <p:nvPr>
            <p:ph sz="quarter" idx="1"/>
          </p:nvPr>
        </p:nvSpPr>
        <p:spPr/>
        <p:txBody>
          <a:bodyPr/>
          <a:lstStyle/>
          <a:p>
            <a:r>
              <a:rPr lang="en-US" dirty="0" smtClean="0"/>
              <a:t>To work effectively, discovery services need to cover</a:t>
            </a:r>
            <a:r>
              <a:rPr lang="en-US" baseline="0" dirty="0" smtClean="0"/>
              <a:t> comprehensively the body of content represented in library collections</a:t>
            </a:r>
          </a:p>
          <a:p>
            <a:r>
              <a:rPr lang="en-US" baseline="0" dirty="0" smtClean="0"/>
              <a:t>What about publishers that do not participate?</a:t>
            </a:r>
          </a:p>
          <a:p>
            <a:r>
              <a:rPr lang="en-US" baseline="0" dirty="0" smtClean="0"/>
              <a:t>Is content indexed at the citation or full-text level?</a:t>
            </a:r>
          </a:p>
          <a:p>
            <a:r>
              <a:rPr lang="en-US" baseline="0" dirty="0" smtClean="0"/>
              <a:t>What are the restrictions for non-authenticated users?</a:t>
            </a:r>
          </a:p>
          <a:p>
            <a:r>
              <a:rPr lang="en-US" baseline="0" dirty="0" smtClean="0"/>
              <a:t>How can libraries understand the differences in coverage among competing services?</a:t>
            </a:r>
            <a:endParaRPr lang="en-US" dirty="0"/>
          </a:p>
        </p:txBody>
      </p:sp>
    </p:spTree>
    <p:extLst>
      <p:ext uri="{BB962C8B-B14F-4D97-AF65-F5344CB8AC3E}">
        <p14:creationId xmlns:p14="http://schemas.microsoft.com/office/powerpoint/2010/main" val="3002031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Library Technology Guides</a:t>
            </a:r>
            <a:endParaRPr lang="en-US" dirty="0"/>
          </a:p>
        </p:txBody>
      </p:sp>
      <p:sp>
        <p:nvSpPr>
          <p:cNvPr id="3" name="Content Placeholder 2"/>
          <p:cNvSpPr>
            <a:spLocks noGrp="1"/>
          </p:cNvSpPr>
          <p:nvPr>
            <p:ph sz="quarter"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0"/>
            <a:ext cx="9144000" cy="5128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rot="20425110">
            <a:off x="1088883" y="5126628"/>
            <a:ext cx="6330324" cy="769441"/>
          </a:xfrm>
          <a:prstGeom prst="rect">
            <a:avLst/>
          </a:prstGeom>
          <a:noFill/>
        </p:spPr>
        <p:txBody>
          <a:bodyPr wrap="square" rtlCol="0">
            <a:spAutoFit/>
          </a:bodyPr>
          <a:lstStyle/>
          <a:p>
            <a:r>
              <a:rPr lang="en-US" sz="4400" dirty="0" smtClean="0"/>
              <a:t>www.librarytechnology.org</a:t>
            </a:r>
            <a:endParaRPr lang="en-US" sz="4400" dirty="0"/>
          </a:p>
        </p:txBody>
      </p:sp>
    </p:spTree>
    <p:extLst>
      <p:ext uri="{BB962C8B-B14F-4D97-AF65-F5344CB8AC3E}">
        <p14:creationId xmlns:p14="http://schemas.microsoft.com/office/powerpoint/2010/main" val="7843204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Evaluating the Coverage</a:t>
            </a:r>
            <a:r>
              <a:rPr lang="en-US" baseline="0" dirty="0" smtClean="0"/>
              <a:t> of Index-based Discovery Services</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Intense</a:t>
            </a:r>
            <a:r>
              <a:rPr lang="en-US" baseline="0" dirty="0" smtClean="0"/>
              <a:t> competition: how well the index covers the body of scholarly content stands as a key differentiator</a:t>
            </a:r>
          </a:p>
          <a:p>
            <a:r>
              <a:rPr lang="en-US" baseline="0" dirty="0" smtClean="0"/>
              <a:t>Difficult to evaluate based on numbers of items indexed alone. </a:t>
            </a:r>
          </a:p>
          <a:p>
            <a:r>
              <a:rPr lang="en-US" baseline="0" dirty="0" smtClean="0"/>
              <a:t>Important to ascertain now your library’s content packages are represented by the discovery service.</a:t>
            </a:r>
          </a:p>
          <a:p>
            <a:r>
              <a:rPr lang="en-US" baseline="0" dirty="0" smtClean="0"/>
              <a:t>Important to know what items are indexed by citation and which are full text</a:t>
            </a:r>
          </a:p>
          <a:p>
            <a:r>
              <a:rPr lang="en-US" baseline="0" dirty="0" smtClean="0"/>
              <a:t>Important to know whether the discovery service favors the content of any given publisher</a:t>
            </a:r>
            <a:endParaRPr lang="en-US" dirty="0"/>
          </a:p>
        </p:txBody>
      </p:sp>
    </p:spTree>
    <p:extLst>
      <p:ext uri="{BB962C8B-B14F-4D97-AF65-F5344CB8AC3E}">
        <p14:creationId xmlns:p14="http://schemas.microsoft.com/office/powerpoint/2010/main" val="5107382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Discovery Initiative</a:t>
            </a:r>
            <a:endParaRPr lang="en-US" dirty="0"/>
          </a:p>
        </p:txBody>
      </p:sp>
      <p:sp>
        <p:nvSpPr>
          <p:cNvPr id="3" name="Text Placeholder 2"/>
          <p:cNvSpPr>
            <a:spLocks noGrp="1"/>
          </p:cNvSpPr>
          <p:nvPr>
            <p:ph sz="quarter" idx="1"/>
          </p:nvPr>
        </p:nvSpPr>
        <p:spPr/>
        <p:txBody>
          <a:bodyPr/>
          <a:lstStyle/>
          <a:p>
            <a:r>
              <a:rPr lang="en-US" dirty="0"/>
              <a:t>NISO Work Group to Develop Standards and Recommended Practices for Library Discovery Services Based on Indexed Search</a:t>
            </a:r>
          </a:p>
          <a:p>
            <a:r>
              <a:rPr lang="en-US" dirty="0"/>
              <a:t>Informal meeting called at ALA Annual 2011</a:t>
            </a:r>
          </a:p>
          <a:p>
            <a:r>
              <a:rPr lang="en-US" dirty="0"/>
              <a:t>Co-Chaired by Marshall Breeding and Jenny Walker</a:t>
            </a:r>
          </a:p>
          <a:p>
            <a:r>
              <a:rPr lang="en-US" dirty="0"/>
              <a:t>Term: Dec 2011 – May 2013</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5953125"/>
            <a:ext cx="2266950"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rot="20726638">
            <a:off x="2274462" y="4959859"/>
            <a:ext cx="6697108" cy="584775"/>
          </a:xfrm>
          <a:prstGeom prst="rect">
            <a:avLst/>
          </a:prstGeom>
        </p:spPr>
        <p:txBody>
          <a:bodyPr wrap="square">
            <a:spAutoFit/>
          </a:bodyPr>
          <a:lstStyle/>
          <a:p>
            <a:r>
              <a:rPr lang="en-US" sz="3200" b="1" dirty="0">
                <a:hlinkClick r:id="rId3"/>
              </a:rPr>
              <a:t>http://www.niso.org/workrooms/odi/</a:t>
            </a:r>
            <a:endParaRPr lang="en-US" sz="3200" b="1" dirty="0"/>
          </a:p>
        </p:txBody>
      </p:sp>
      <p:pic>
        <p:nvPicPr>
          <p:cNvPr id="1026" name="Picture 2" descr="ODI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258" y="5130283"/>
            <a:ext cx="1893686" cy="1693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31666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Balance of Constituents</a:t>
            </a:r>
            <a:endParaRPr lang="en-US" dirty="0"/>
          </a:p>
        </p:txBody>
      </p:sp>
      <p:graphicFrame>
        <p:nvGraphicFramePr>
          <p:cNvPr id="6" name="Content Placeholder 5"/>
          <p:cNvGraphicFramePr>
            <a:graphicFrameLocks noGrp="1"/>
          </p:cNvGraphicFramePr>
          <p:nvPr>
            <p:ph idx="1"/>
          </p:nvPr>
        </p:nvGraphicFramePr>
        <p:xfrm>
          <a:off x="457200" y="1384300"/>
          <a:ext cx="8291513"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normAutofit fontScale="85000" lnSpcReduction="20000"/>
          </a:bodyPr>
          <a:lstStyle/>
          <a:p>
            <a:pPr>
              <a:defRPr/>
            </a:pPr>
            <a:fld id="{936EC8D1-E422-674D-930E-101D9E0F0E5C}" type="slidenum">
              <a:rPr lang="en-US" smtClean="0"/>
              <a:pPr>
                <a:defRPr/>
              </a:pPr>
              <a:t>32</a:t>
            </a:fld>
            <a:endParaRPr lang="en-US"/>
          </a:p>
        </p:txBody>
      </p:sp>
      <p:sp>
        <p:nvSpPr>
          <p:cNvPr id="7" name="TextBox 6"/>
          <p:cNvSpPr txBox="1"/>
          <p:nvPr/>
        </p:nvSpPr>
        <p:spPr>
          <a:xfrm>
            <a:off x="990600" y="1981200"/>
            <a:ext cx="8001000" cy="1600438"/>
          </a:xfrm>
          <a:prstGeom prst="rect">
            <a:avLst/>
          </a:prstGeom>
          <a:noFill/>
        </p:spPr>
        <p:txBody>
          <a:bodyPr numCol="2">
            <a:spAutoFit/>
          </a:bodyPr>
          <a:lstStyle/>
          <a:p>
            <a:pPr>
              <a:defRPr/>
            </a:pPr>
            <a:r>
              <a:rPr lang="en-US" sz="1400" dirty="0">
                <a:solidFill>
                  <a:prstClr val="black"/>
                </a:solidFill>
              </a:rPr>
              <a:t>Marshall Breeding, Vanderbilt University</a:t>
            </a:r>
            <a:br>
              <a:rPr lang="en-US" sz="1400" dirty="0">
                <a:solidFill>
                  <a:prstClr val="black"/>
                </a:solidFill>
              </a:rPr>
            </a:br>
            <a:r>
              <a:rPr lang="en-US" sz="1400" dirty="0">
                <a:solidFill>
                  <a:prstClr val="black"/>
                </a:solidFill>
              </a:rPr>
              <a:t>Jamene Brooks-</a:t>
            </a:r>
            <a:r>
              <a:rPr lang="en-US" sz="1400" dirty="0" err="1">
                <a:solidFill>
                  <a:prstClr val="black"/>
                </a:solidFill>
              </a:rPr>
              <a:t>Kieffer</a:t>
            </a:r>
            <a:r>
              <a:rPr lang="en-US" sz="1400" dirty="0">
                <a:solidFill>
                  <a:prstClr val="black"/>
                </a:solidFill>
              </a:rPr>
              <a:t>, Kansas State University </a:t>
            </a:r>
          </a:p>
          <a:p>
            <a:pPr>
              <a:defRPr/>
            </a:pPr>
            <a:r>
              <a:rPr lang="en-US" sz="1400" dirty="0">
                <a:solidFill>
                  <a:prstClr val="black"/>
                </a:solidFill>
              </a:rPr>
              <a:t>Laura Morse, Harvard University</a:t>
            </a:r>
          </a:p>
          <a:p>
            <a:pPr>
              <a:defRPr/>
            </a:pPr>
            <a:r>
              <a:rPr lang="en-US" sz="1400" dirty="0">
                <a:solidFill>
                  <a:prstClr val="black"/>
                </a:solidFill>
              </a:rPr>
              <a:t>Ken Varnum, University of Michigan</a:t>
            </a:r>
          </a:p>
          <a:p>
            <a:pPr>
              <a:defRPr/>
            </a:pPr>
            <a:endParaRPr lang="en-US" sz="1400" dirty="0">
              <a:solidFill>
                <a:prstClr val="black"/>
              </a:solidFill>
            </a:endParaRPr>
          </a:p>
          <a:p>
            <a:pPr>
              <a:defRPr/>
            </a:pPr>
            <a:endParaRPr lang="en-US" sz="1400" dirty="0">
              <a:solidFill>
                <a:prstClr val="black"/>
              </a:solidFill>
            </a:endParaRPr>
          </a:p>
          <a:p>
            <a:pPr>
              <a:defRPr/>
            </a:pPr>
            <a:r>
              <a:rPr lang="en-US" sz="1400" dirty="0">
                <a:solidFill>
                  <a:prstClr val="black"/>
                </a:solidFill>
              </a:rPr>
              <a:t/>
            </a:r>
            <a:br>
              <a:rPr lang="en-US" sz="1400" dirty="0">
                <a:solidFill>
                  <a:prstClr val="black"/>
                </a:solidFill>
              </a:rPr>
            </a:br>
            <a:r>
              <a:rPr lang="en-US" sz="1400" dirty="0" smtClean="0">
                <a:solidFill>
                  <a:prstClr val="black"/>
                </a:solidFill>
              </a:rPr>
              <a:t>Sara </a:t>
            </a:r>
            <a:r>
              <a:rPr lang="en-US" sz="1400" dirty="0">
                <a:solidFill>
                  <a:prstClr val="black"/>
                </a:solidFill>
              </a:rPr>
              <a:t>Brownmiller, University of </a:t>
            </a:r>
            <a:r>
              <a:rPr lang="en-US" sz="1400" dirty="0" smtClean="0">
                <a:solidFill>
                  <a:prstClr val="black"/>
                </a:solidFill>
              </a:rPr>
              <a:t>Oregon</a:t>
            </a:r>
          </a:p>
          <a:p>
            <a:pPr>
              <a:defRPr/>
            </a:pPr>
            <a:r>
              <a:rPr lang="en-US" sz="1400" dirty="0" smtClean="0">
                <a:solidFill>
                  <a:prstClr val="black"/>
                </a:solidFill>
              </a:rPr>
              <a:t>Lucy Harrison, College Center for Library Automation (D2D liaison/observer)</a:t>
            </a:r>
          </a:p>
          <a:p>
            <a:pPr>
              <a:defRPr/>
            </a:pPr>
            <a:r>
              <a:rPr lang="en-US" sz="1400" dirty="0" smtClean="0">
                <a:solidFill>
                  <a:prstClr val="black"/>
                </a:solidFill>
              </a:rPr>
              <a:t>Michele Newberry</a:t>
            </a:r>
            <a:endParaRPr lang="en-US" sz="1400" dirty="0">
              <a:solidFill>
                <a:prstClr val="black"/>
              </a:solidFill>
            </a:endParaRPr>
          </a:p>
        </p:txBody>
      </p:sp>
      <p:sp>
        <p:nvSpPr>
          <p:cNvPr id="8" name="TextBox 7"/>
          <p:cNvSpPr txBox="1"/>
          <p:nvPr/>
        </p:nvSpPr>
        <p:spPr>
          <a:xfrm>
            <a:off x="990600" y="3796605"/>
            <a:ext cx="8001000" cy="1169551"/>
          </a:xfrm>
          <a:prstGeom prst="rect">
            <a:avLst/>
          </a:prstGeom>
          <a:noFill/>
        </p:spPr>
        <p:txBody>
          <a:bodyPr numCol="2">
            <a:spAutoFit/>
          </a:bodyPr>
          <a:lstStyle/>
          <a:p>
            <a:pPr>
              <a:defRPr/>
            </a:pPr>
            <a:r>
              <a:rPr lang="en-US" sz="1400" dirty="0" err="1">
                <a:solidFill>
                  <a:prstClr val="black"/>
                </a:solidFill>
              </a:rPr>
              <a:t>Lettie</a:t>
            </a:r>
            <a:r>
              <a:rPr lang="en-US" sz="1400" dirty="0">
                <a:solidFill>
                  <a:prstClr val="black"/>
                </a:solidFill>
              </a:rPr>
              <a:t> Conrad, SAGE Publications</a:t>
            </a:r>
            <a:br>
              <a:rPr lang="en-US" sz="1400" dirty="0">
                <a:solidFill>
                  <a:prstClr val="black"/>
                </a:solidFill>
              </a:rPr>
            </a:br>
            <a:r>
              <a:rPr lang="en-US" sz="1400" dirty="0"/>
              <a:t>Roger </a:t>
            </a:r>
            <a:r>
              <a:rPr lang="en-US" sz="1400" dirty="0" smtClean="0"/>
              <a:t>Schonfeld</a:t>
            </a:r>
            <a:r>
              <a:rPr lang="en-US" sz="1400" dirty="0" smtClean="0">
                <a:solidFill>
                  <a:prstClr val="black"/>
                </a:solidFill>
              </a:rPr>
              <a:t>, </a:t>
            </a:r>
            <a:r>
              <a:rPr lang="en-US" sz="1400" dirty="0">
                <a:solidFill>
                  <a:prstClr val="black"/>
                </a:solidFill>
              </a:rPr>
              <a:t>ITHAKA/JSTOR/Portico</a:t>
            </a:r>
            <a:br>
              <a:rPr lang="en-US" sz="1400" dirty="0">
                <a:solidFill>
                  <a:prstClr val="black"/>
                </a:solidFill>
              </a:rPr>
            </a:br>
            <a:r>
              <a:rPr lang="en-US" sz="1400" dirty="0">
                <a:solidFill>
                  <a:prstClr val="black"/>
                </a:solidFill>
              </a:rPr>
              <a:t>Jeff Lang, Thomson Reuters</a:t>
            </a:r>
          </a:p>
          <a:p>
            <a:pPr>
              <a:defRPr/>
            </a:pPr>
            <a:endParaRPr lang="en-US" sz="1400" dirty="0">
              <a:solidFill>
                <a:prstClr val="black"/>
              </a:solidFill>
            </a:endParaRPr>
          </a:p>
          <a:p>
            <a:pPr>
              <a:defRPr/>
            </a:pPr>
            <a:endParaRPr lang="en-US" sz="1400" dirty="0">
              <a:solidFill>
                <a:prstClr val="black"/>
              </a:solidFill>
            </a:endParaRPr>
          </a:p>
          <a:p>
            <a:pPr>
              <a:defRPr/>
            </a:pPr>
            <a:r>
              <a:rPr lang="en-US" sz="1400" dirty="0">
                <a:solidFill>
                  <a:prstClr val="black"/>
                </a:solidFill>
              </a:rPr>
              <a:t/>
            </a:r>
            <a:br>
              <a:rPr lang="en-US" sz="1400" dirty="0">
                <a:solidFill>
                  <a:prstClr val="black"/>
                </a:solidFill>
              </a:rPr>
            </a:br>
            <a:r>
              <a:rPr lang="en-US" sz="1400" dirty="0">
                <a:solidFill>
                  <a:prstClr val="black"/>
                </a:solidFill>
              </a:rPr>
              <a:t>Linda Beebe, American Psychological </a:t>
            </a:r>
            <a:r>
              <a:rPr lang="en-US" sz="1400" dirty="0" err="1">
                <a:solidFill>
                  <a:prstClr val="black"/>
                </a:solidFill>
              </a:rPr>
              <a:t>Assoc</a:t>
            </a:r>
            <a:r>
              <a:rPr lang="en-US" sz="1400" dirty="0">
                <a:solidFill>
                  <a:prstClr val="black"/>
                </a:solidFill>
              </a:rPr>
              <a:t/>
            </a:r>
            <a:br>
              <a:rPr lang="en-US" sz="1400" dirty="0">
                <a:solidFill>
                  <a:prstClr val="black"/>
                </a:solidFill>
              </a:rPr>
            </a:br>
            <a:r>
              <a:rPr lang="en-US" sz="1400" dirty="0">
                <a:solidFill>
                  <a:prstClr val="black"/>
                </a:solidFill>
              </a:rPr>
              <a:t>Aaron Wood, Alexander Street Press</a:t>
            </a:r>
          </a:p>
        </p:txBody>
      </p:sp>
      <p:sp>
        <p:nvSpPr>
          <p:cNvPr id="9" name="TextBox 8"/>
          <p:cNvSpPr txBox="1"/>
          <p:nvPr/>
        </p:nvSpPr>
        <p:spPr>
          <a:xfrm>
            <a:off x="990600" y="5473005"/>
            <a:ext cx="8001000" cy="738664"/>
          </a:xfrm>
          <a:prstGeom prst="rect">
            <a:avLst/>
          </a:prstGeom>
          <a:noFill/>
        </p:spPr>
        <p:txBody>
          <a:bodyPr numCol="2">
            <a:spAutoFit/>
          </a:bodyPr>
          <a:lstStyle/>
          <a:p>
            <a:pPr>
              <a:defRPr/>
            </a:pPr>
            <a:r>
              <a:rPr lang="en-US" sz="1400" dirty="0">
                <a:solidFill>
                  <a:prstClr val="black"/>
                </a:solidFill>
              </a:rPr>
              <a:t>Jenny Walker, Ex </a:t>
            </a:r>
            <a:r>
              <a:rPr lang="en-US" sz="1400" dirty="0" err="1">
                <a:solidFill>
                  <a:prstClr val="black"/>
                </a:solidFill>
              </a:rPr>
              <a:t>Libris</a:t>
            </a:r>
            <a:r>
              <a:rPr lang="en-US" sz="1400" dirty="0">
                <a:solidFill>
                  <a:prstClr val="black"/>
                </a:solidFill>
              </a:rPr>
              <a:t> Group</a:t>
            </a:r>
            <a:br>
              <a:rPr lang="en-US" sz="1400" dirty="0">
                <a:solidFill>
                  <a:prstClr val="black"/>
                </a:solidFill>
              </a:rPr>
            </a:br>
            <a:r>
              <a:rPr lang="en-US" sz="1400" dirty="0">
                <a:solidFill>
                  <a:prstClr val="black"/>
                </a:solidFill>
              </a:rPr>
              <a:t>John Law, Serials Solutions</a:t>
            </a:r>
            <a:br>
              <a:rPr lang="en-US" sz="1400" dirty="0">
                <a:solidFill>
                  <a:prstClr val="black"/>
                </a:solidFill>
              </a:rPr>
            </a:br>
            <a:r>
              <a:rPr lang="en-US" sz="1400" dirty="0">
                <a:solidFill>
                  <a:prstClr val="black"/>
                </a:solidFill>
              </a:rPr>
              <a:t>Michael </a:t>
            </a:r>
            <a:r>
              <a:rPr lang="en-US" sz="1400" dirty="0" err="1">
                <a:solidFill>
                  <a:prstClr val="black"/>
                </a:solidFill>
              </a:rPr>
              <a:t>Gorrell</a:t>
            </a:r>
            <a:r>
              <a:rPr lang="en-US" sz="1400" dirty="0">
                <a:solidFill>
                  <a:prstClr val="black"/>
                </a:solidFill>
              </a:rPr>
              <a:t>, EBSCO Information Services</a:t>
            </a:r>
          </a:p>
          <a:p>
            <a:pPr>
              <a:defRPr/>
            </a:pPr>
            <a:r>
              <a:rPr lang="en-US" sz="1400" dirty="0">
                <a:solidFill>
                  <a:prstClr val="black"/>
                </a:solidFill>
              </a:rPr>
              <a:t>David </a:t>
            </a:r>
            <a:r>
              <a:rPr lang="en-US" sz="1400" dirty="0" err="1">
                <a:solidFill>
                  <a:prstClr val="black"/>
                </a:solidFill>
              </a:rPr>
              <a:t>Lindahl</a:t>
            </a:r>
            <a:r>
              <a:rPr lang="en-US" sz="1400" dirty="0">
                <a:solidFill>
                  <a:prstClr val="black"/>
                </a:solidFill>
              </a:rPr>
              <a:t>, University of Rochester (XC</a:t>
            </a:r>
            <a:r>
              <a:rPr lang="en-US" sz="1400" dirty="0" smtClean="0">
                <a:solidFill>
                  <a:prstClr val="black"/>
                </a:solidFill>
              </a:rPr>
              <a:t>)</a:t>
            </a:r>
          </a:p>
          <a:p>
            <a:pPr>
              <a:defRPr/>
            </a:pPr>
            <a:r>
              <a:rPr lang="en-US" sz="1400" dirty="0" smtClean="0">
                <a:solidFill>
                  <a:prstClr val="black"/>
                </a:solidFill>
              </a:rPr>
              <a:t>Jeff </a:t>
            </a:r>
            <a:r>
              <a:rPr lang="en-US" sz="1400" dirty="0" err="1" smtClean="0">
                <a:solidFill>
                  <a:prstClr val="black"/>
                </a:solidFill>
              </a:rPr>
              <a:t>Penka</a:t>
            </a:r>
            <a:r>
              <a:rPr lang="en-US" sz="1400" dirty="0" smtClean="0">
                <a:solidFill>
                  <a:prstClr val="black"/>
                </a:solidFill>
              </a:rPr>
              <a:t>, OCLC (D2D liaison/observer)</a:t>
            </a:r>
            <a:r>
              <a:rPr lang="en-US" sz="1400" dirty="0">
                <a:solidFill>
                  <a:prstClr val="black"/>
                </a:solidFill>
              </a:rPr>
              <a:t/>
            </a:r>
            <a:br>
              <a:rPr lang="en-US" sz="1400" dirty="0">
                <a:solidFill>
                  <a:prstClr val="black"/>
                </a:solidFill>
              </a:rPr>
            </a:br>
            <a:endParaRPr lang="en-US" sz="1400" dirty="0">
              <a:solidFill>
                <a:prstClr val="black"/>
              </a:solidFill>
            </a:endParaRPr>
          </a:p>
        </p:txBody>
      </p:sp>
    </p:spTree>
    <p:extLst>
      <p:ext uri="{BB962C8B-B14F-4D97-AF65-F5344CB8AC3E}">
        <p14:creationId xmlns:p14="http://schemas.microsoft.com/office/powerpoint/2010/main" val="12906714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kumimoji="0" lang="en-US" sz="4400" b="1" kern="1200" dirty="0" smtClean="0">
                <a:solidFill>
                  <a:schemeClr val="tx2"/>
                </a:solidFill>
                <a:effectLst/>
                <a:latin typeface="+mj-lt"/>
                <a:ea typeface="+mj-ea"/>
                <a:cs typeface="+mj-cs"/>
              </a:rPr>
              <a:t>ODI Project Goals:</a:t>
            </a:r>
            <a:endParaRPr lang="en-US" dirty="0"/>
          </a:p>
        </p:txBody>
      </p:sp>
      <p:sp>
        <p:nvSpPr>
          <p:cNvPr id="3" name="Content Placeholder 2"/>
          <p:cNvSpPr>
            <a:spLocks noGrp="1"/>
          </p:cNvSpPr>
          <p:nvPr>
            <p:ph sz="quarter" idx="1"/>
          </p:nvPr>
        </p:nvSpPr>
        <p:spPr/>
        <p:txBody>
          <a:bodyPr>
            <a:normAutofit fontScale="92500" lnSpcReduction="10000"/>
          </a:bodyPr>
          <a:lstStyle/>
          <a:p>
            <a:pPr lvl="0"/>
            <a:r>
              <a:rPr lang="en-US" dirty="0"/>
              <a:t>Identify … needs and requirements of the three stakeholder groups in this area of work. </a:t>
            </a:r>
          </a:p>
          <a:p>
            <a:pPr lvl="0"/>
            <a:r>
              <a:rPr lang="en-US" dirty="0"/>
              <a:t>Create recommendations and tools to streamline the process by which information providers, discovery service providers, and librarians work together to better serve libraries and their users. </a:t>
            </a:r>
          </a:p>
          <a:p>
            <a:pPr lvl="0"/>
            <a:r>
              <a:rPr lang="en-US" dirty="0" smtClean="0"/>
              <a:t>Provide </a:t>
            </a:r>
            <a:r>
              <a:rPr lang="en-US" dirty="0"/>
              <a:t>effective means for librarians to assess the level of participation by information providers in discovery services, to evaluate the breadth and depth of content indexed and the degree to which this content is made available to the user. </a:t>
            </a:r>
            <a:endParaRPr lang="en-US" dirty="0" smtClean="0"/>
          </a:p>
        </p:txBody>
      </p:sp>
    </p:spTree>
    <p:extLst>
      <p:ext uri="{BB962C8B-B14F-4D97-AF65-F5344CB8AC3E}">
        <p14:creationId xmlns:p14="http://schemas.microsoft.com/office/powerpoint/2010/main" val="42056534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Timeline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26700717"/>
              </p:ext>
            </p:extLst>
          </p:nvPr>
        </p:nvGraphicFramePr>
        <p:xfrm>
          <a:off x="190500" y="1646238"/>
          <a:ext cx="8763000" cy="4237036"/>
        </p:xfrm>
        <a:graphic>
          <a:graphicData uri="http://schemas.openxmlformats.org/drawingml/2006/table">
            <a:tbl>
              <a:tblPr firstRow="1" bandRow="1">
                <a:tableStyleId>{5C22544A-7EE6-4342-B048-85BDC9FD1C3A}</a:tableStyleId>
              </a:tblPr>
              <a:tblGrid>
                <a:gridCol w="5346915"/>
                <a:gridCol w="2153619"/>
                <a:gridCol w="1262466"/>
              </a:tblGrid>
              <a:tr h="883732">
                <a:tc>
                  <a:txBody>
                    <a:bodyPr/>
                    <a:lstStyle/>
                    <a:p>
                      <a:pPr algn="l"/>
                      <a:r>
                        <a:rPr lang="en-US" sz="2600" dirty="0" smtClean="0">
                          <a:solidFill>
                            <a:schemeClr val="bg1"/>
                          </a:solidFill>
                        </a:rPr>
                        <a:t>Milestone</a:t>
                      </a:r>
                      <a:endParaRPr lang="en-US" sz="2600" dirty="0">
                        <a:solidFill>
                          <a:schemeClr val="bg1"/>
                        </a:solidFill>
                      </a:endParaRPr>
                    </a:p>
                  </a:txBody>
                  <a:tcPr marT="45710" marB="45710" anchor="ctr"/>
                </a:tc>
                <a:tc>
                  <a:txBody>
                    <a:bodyPr/>
                    <a:lstStyle/>
                    <a:p>
                      <a:pPr algn="l"/>
                      <a:r>
                        <a:rPr lang="en-US" sz="2600" dirty="0" smtClean="0">
                          <a:solidFill>
                            <a:schemeClr val="bg1"/>
                          </a:solidFill>
                        </a:rPr>
                        <a:t>Target Date</a:t>
                      </a:r>
                      <a:endParaRPr lang="en-US" sz="2600" dirty="0">
                        <a:solidFill>
                          <a:schemeClr val="bg1"/>
                        </a:solidFill>
                      </a:endParaRPr>
                    </a:p>
                  </a:txBody>
                  <a:tcPr marT="45710" marB="45710" anchor="ctr"/>
                </a:tc>
                <a:tc>
                  <a:txBody>
                    <a:bodyPr/>
                    <a:lstStyle/>
                    <a:p>
                      <a:pPr algn="l"/>
                      <a:r>
                        <a:rPr lang="en-US" sz="2600" dirty="0" smtClean="0">
                          <a:solidFill>
                            <a:schemeClr val="bg1"/>
                          </a:solidFill>
                        </a:rPr>
                        <a:t>Status</a:t>
                      </a:r>
                      <a:endParaRPr lang="en-US" sz="2600" dirty="0">
                        <a:solidFill>
                          <a:schemeClr val="bg1"/>
                        </a:solidFill>
                      </a:endParaRPr>
                    </a:p>
                  </a:txBody>
                  <a:tcPr marT="45710" marB="45710" anchor="ctr"/>
                </a:tc>
              </a:tr>
              <a:tr h="55888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200" kern="1200" dirty="0" smtClean="0">
                          <a:solidFill>
                            <a:schemeClr val="tx2">
                              <a:lumMod val="50000"/>
                            </a:schemeClr>
                          </a:solidFill>
                          <a:effectLst/>
                          <a:latin typeface="Arial" charset="0"/>
                          <a:ea typeface="ＭＳ Ｐゴシック" charset="0"/>
                          <a:cs typeface="ＭＳ Ｐゴシック" charset="0"/>
                        </a:rPr>
                        <a:t>Appointment of working group</a:t>
                      </a:r>
                    </a:p>
                  </a:txBody>
                  <a:tcPr marT="45710" marB="4571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200" kern="1200" dirty="0" smtClean="0">
                          <a:solidFill>
                            <a:schemeClr val="tx2">
                              <a:lumMod val="50000"/>
                            </a:schemeClr>
                          </a:solidFill>
                          <a:effectLst/>
                          <a:latin typeface="Arial" charset="0"/>
                          <a:ea typeface="ＭＳ Ｐゴシック" charset="0"/>
                          <a:cs typeface="ＭＳ Ｐゴシック" charset="0"/>
                        </a:rPr>
                        <a:t>December 2011</a:t>
                      </a:r>
                    </a:p>
                  </a:txBody>
                  <a:tcPr marT="45710" marB="4571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2200" kern="1200" dirty="0" smtClean="0">
                        <a:solidFill>
                          <a:schemeClr val="tx1"/>
                        </a:solidFill>
                        <a:effectLst/>
                        <a:latin typeface="Arial" charset="0"/>
                        <a:ea typeface="ＭＳ Ｐゴシック" charset="0"/>
                        <a:cs typeface="ＭＳ Ｐゴシック" charset="0"/>
                      </a:endParaRPr>
                    </a:p>
                  </a:txBody>
                  <a:tcPr marT="45710" marB="45710" anchor="ctr"/>
                </a:tc>
              </a:tr>
              <a:tr h="55888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200" kern="1200" dirty="0" smtClean="0">
                          <a:solidFill>
                            <a:schemeClr val="tx2">
                              <a:lumMod val="50000"/>
                            </a:schemeClr>
                          </a:solidFill>
                          <a:effectLst/>
                          <a:latin typeface="Arial" charset="0"/>
                          <a:ea typeface="ＭＳ Ｐゴシック" charset="0"/>
                          <a:cs typeface="ＭＳ Ｐゴシック" charset="0"/>
                        </a:rPr>
                        <a:t>Approval of charge and initial work plan</a:t>
                      </a:r>
                    </a:p>
                  </a:txBody>
                  <a:tcPr marT="45710" marB="45710" anchor="ctr"/>
                </a:tc>
                <a:tc>
                  <a:txBody>
                    <a:bodyPr/>
                    <a:lstStyle/>
                    <a:p>
                      <a:pPr algn="l"/>
                      <a:r>
                        <a:rPr lang="en-US" sz="2200" kern="1200" dirty="0" smtClean="0">
                          <a:solidFill>
                            <a:schemeClr val="tx2">
                              <a:lumMod val="50000"/>
                            </a:schemeClr>
                          </a:solidFill>
                          <a:effectLst/>
                          <a:latin typeface="Arial" charset="0"/>
                          <a:ea typeface="ＭＳ Ｐゴシック" charset="0"/>
                          <a:cs typeface="ＭＳ Ｐゴシック" charset="0"/>
                        </a:rPr>
                        <a:t>March 2012</a:t>
                      </a:r>
                      <a:endParaRPr lang="en-US" sz="2200" dirty="0">
                        <a:solidFill>
                          <a:schemeClr val="tx2">
                            <a:lumMod val="50000"/>
                          </a:schemeClr>
                        </a:solidFill>
                      </a:endParaRPr>
                    </a:p>
                  </a:txBody>
                  <a:tcPr marT="45710" marB="45710" anchor="ctr"/>
                </a:tc>
                <a:tc>
                  <a:txBody>
                    <a:bodyPr/>
                    <a:lstStyle/>
                    <a:p>
                      <a:endParaRPr lang="en-US" sz="2200" dirty="0"/>
                    </a:p>
                  </a:txBody>
                  <a:tcPr marT="45710" marB="45710" anchor="ctr"/>
                </a:tc>
              </a:tr>
              <a:tr h="55888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200" kern="1200" dirty="0" smtClean="0">
                          <a:solidFill>
                            <a:schemeClr val="tx2">
                              <a:lumMod val="50000"/>
                            </a:schemeClr>
                          </a:solidFill>
                          <a:effectLst/>
                          <a:latin typeface="Arial" charset="0"/>
                          <a:ea typeface="ＭＳ Ｐゴシック" charset="0"/>
                          <a:cs typeface="ＭＳ Ｐゴシック" charset="0"/>
                        </a:rPr>
                        <a:t>Agreement on process and tools</a:t>
                      </a:r>
                    </a:p>
                  </a:txBody>
                  <a:tcPr marT="45710" marB="4571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200" kern="1200" dirty="0" smtClean="0">
                          <a:solidFill>
                            <a:schemeClr val="tx2">
                              <a:lumMod val="50000"/>
                            </a:schemeClr>
                          </a:solidFill>
                          <a:effectLst/>
                          <a:latin typeface="Arial" charset="0"/>
                          <a:ea typeface="ＭＳ Ｐゴシック" charset="0"/>
                          <a:cs typeface="ＭＳ Ｐゴシック" charset="0"/>
                        </a:rPr>
                        <a:t>June 2012</a:t>
                      </a:r>
                    </a:p>
                  </a:txBody>
                  <a:tcPr marT="45710" marB="4571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2200" kern="1200" dirty="0" smtClean="0">
                        <a:solidFill>
                          <a:schemeClr val="tx1"/>
                        </a:solidFill>
                        <a:effectLst/>
                        <a:latin typeface="Arial" charset="0"/>
                        <a:ea typeface="ＭＳ Ｐゴシック" charset="0"/>
                        <a:cs typeface="ＭＳ Ｐゴシック" charset="0"/>
                      </a:endParaRPr>
                    </a:p>
                  </a:txBody>
                  <a:tcPr marT="45710" marB="45710" anchor="ctr"/>
                </a:tc>
              </a:tr>
              <a:tr h="55888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200" kern="1200" dirty="0" smtClean="0">
                          <a:solidFill>
                            <a:schemeClr val="tx2">
                              <a:lumMod val="50000"/>
                            </a:schemeClr>
                          </a:solidFill>
                          <a:effectLst/>
                          <a:latin typeface="Arial" charset="0"/>
                          <a:ea typeface="ＭＳ Ｐゴシック" charset="0"/>
                          <a:cs typeface="ＭＳ Ｐゴシック" charset="0"/>
                        </a:rPr>
                        <a:t>Completion of information gathering</a:t>
                      </a:r>
                    </a:p>
                  </a:txBody>
                  <a:tcPr marT="45710" marB="4571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200" kern="1200" dirty="0" smtClean="0">
                          <a:solidFill>
                            <a:schemeClr val="tx2">
                              <a:lumMod val="50000"/>
                            </a:schemeClr>
                          </a:solidFill>
                          <a:effectLst/>
                          <a:latin typeface="Arial" charset="0"/>
                          <a:ea typeface="ＭＳ Ｐゴシック" charset="0"/>
                          <a:cs typeface="ＭＳ Ｐゴシック" charset="0"/>
                        </a:rPr>
                        <a:t>October 2012</a:t>
                      </a:r>
                    </a:p>
                  </a:txBody>
                  <a:tcPr marT="45710" marB="4571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2200" kern="1200" dirty="0" smtClean="0">
                        <a:solidFill>
                          <a:schemeClr val="tx1"/>
                        </a:solidFill>
                        <a:effectLst/>
                        <a:latin typeface="Arial" charset="0"/>
                        <a:ea typeface="ＭＳ Ｐゴシック" charset="0"/>
                        <a:cs typeface="ＭＳ Ｐゴシック" charset="0"/>
                      </a:endParaRPr>
                    </a:p>
                  </a:txBody>
                  <a:tcPr marT="45710" marB="45710" anchor="ctr"/>
                </a:tc>
              </a:tr>
              <a:tr h="55888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200" kern="1200" dirty="0" smtClean="0">
                          <a:solidFill>
                            <a:schemeClr val="tx2">
                              <a:lumMod val="50000"/>
                            </a:schemeClr>
                          </a:solidFill>
                          <a:effectLst/>
                          <a:latin typeface="Arial" charset="0"/>
                          <a:ea typeface="ＭＳ Ｐゴシック" charset="0"/>
                          <a:cs typeface="ＭＳ Ｐゴシック" charset="0"/>
                        </a:rPr>
                        <a:t>Completion of initial draft</a:t>
                      </a:r>
                    </a:p>
                  </a:txBody>
                  <a:tcPr marT="45710" marB="4571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200" kern="1200" dirty="0" smtClean="0">
                          <a:solidFill>
                            <a:schemeClr val="tx2">
                              <a:lumMod val="50000"/>
                            </a:schemeClr>
                          </a:solidFill>
                          <a:effectLst/>
                          <a:latin typeface="Arial" charset="0"/>
                          <a:ea typeface="ＭＳ Ｐゴシック" charset="0"/>
                          <a:cs typeface="ＭＳ Ｐゴシック" charset="0"/>
                        </a:rPr>
                        <a:t>January 2013</a:t>
                      </a:r>
                    </a:p>
                  </a:txBody>
                  <a:tcPr marT="45710" marB="4571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2200" kern="1200" dirty="0" smtClean="0">
                        <a:solidFill>
                          <a:schemeClr val="tx1"/>
                        </a:solidFill>
                        <a:effectLst/>
                        <a:latin typeface="Arial" charset="0"/>
                        <a:ea typeface="ＭＳ Ｐゴシック" charset="0"/>
                        <a:cs typeface="ＭＳ Ｐゴシック" charset="0"/>
                      </a:endParaRPr>
                    </a:p>
                  </a:txBody>
                  <a:tcPr marT="45710" marB="45710" anchor="ctr"/>
                </a:tc>
              </a:tr>
              <a:tr h="55888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200" kern="1200" dirty="0" smtClean="0">
                          <a:solidFill>
                            <a:schemeClr val="tx2">
                              <a:lumMod val="50000"/>
                            </a:schemeClr>
                          </a:solidFill>
                          <a:effectLst/>
                          <a:latin typeface="Arial" charset="0"/>
                          <a:ea typeface="ＭＳ Ｐゴシック" charset="0"/>
                          <a:cs typeface="ＭＳ Ｐゴシック" charset="0"/>
                        </a:rPr>
                        <a:t>Completion of final draft</a:t>
                      </a:r>
                    </a:p>
                  </a:txBody>
                  <a:tcPr marT="45710" marB="4571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200" kern="1200" dirty="0" smtClean="0">
                          <a:solidFill>
                            <a:schemeClr val="tx2">
                              <a:lumMod val="50000"/>
                            </a:schemeClr>
                          </a:solidFill>
                          <a:effectLst/>
                          <a:latin typeface="Arial" charset="0"/>
                          <a:ea typeface="ＭＳ Ｐゴシック" charset="0"/>
                          <a:cs typeface="ＭＳ Ｐゴシック" charset="0"/>
                        </a:rPr>
                        <a:t>May 2013</a:t>
                      </a:r>
                    </a:p>
                  </a:txBody>
                  <a:tcPr marT="45710" marB="4571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2200" kern="1200" dirty="0" smtClean="0">
                        <a:solidFill>
                          <a:schemeClr val="tx1"/>
                        </a:solidFill>
                        <a:effectLst/>
                        <a:latin typeface="Arial" charset="0"/>
                        <a:ea typeface="ＭＳ Ｐゴシック" charset="0"/>
                        <a:cs typeface="ＭＳ Ｐゴシック" charset="0"/>
                      </a:endParaRPr>
                    </a:p>
                  </a:txBody>
                  <a:tcPr marT="45710" marB="45710" anchor="ctr"/>
                </a:tc>
              </a:tr>
            </a:tbl>
          </a:graphicData>
        </a:graphic>
      </p:graphicFrame>
      <p:sp>
        <p:nvSpPr>
          <p:cNvPr id="4" name="Slide Number Placeholder 3"/>
          <p:cNvSpPr>
            <a:spLocks noGrp="1"/>
          </p:cNvSpPr>
          <p:nvPr>
            <p:ph type="sldNum" sz="quarter" idx="12"/>
          </p:nvPr>
        </p:nvSpPr>
        <p:spPr/>
        <p:txBody>
          <a:bodyPr>
            <a:normAutofit fontScale="85000" lnSpcReduction="20000"/>
          </a:bodyPr>
          <a:lstStyle/>
          <a:p>
            <a:pPr>
              <a:defRPr/>
            </a:pPr>
            <a:fld id="{75170C87-5588-724F-B229-77678E6C72BF}" type="slidenum">
              <a:rPr lang="en-US" smtClean="0"/>
              <a:pPr>
                <a:defRPr/>
              </a:pPr>
              <a:t>34</a:t>
            </a:fld>
            <a:endParaRPr lang="en-US"/>
          </a:p>
        </p:txBody>
      </p:sp>
      <p:pic>
        <p:nvPicPr>
          <p:cNvPr id="34853" name="Picture 2" descr="C:\Users\user\AppData\Local\Microsoft\Windows\Temporary Internet Files\Content.IE5\GE4HA3GW\MC90044131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39100" y="24765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54" name="Picture 2" descr="C:\Users\user\AppData\Local\Microsoft\Windows\Temporary Internet Files\Content.IE5\GE4HA3GW\MC90044131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39100" y="30861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Users\user\AppData\Local\Microsoft\Windows\Temporary Internet Files\Content.IE5\GE4HA3GW\MC90044131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34415" y="360357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user\AppData\Local\Microsoft\Windows\Temporary Internet Files\Content.IE5\GE4HA3GW\MC90044131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34415" y="4181319"/>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9168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5486400" y="838200"/>
            <a:ext cx="3657600" cy="533400"/>
          </a:xfrm>
        </p:spPr>
        <p:txBody>
          <a:bodyPr>
            <a:noAutofit/>
          </a:bodyPr>
          <a:lstStyle/>
          <a:p>
            <a:r>
              <a:rPr lang="en-US" sz="2400" dirty="0" smtClean="0"/>
              <a:t>Next-Gen</a:t>
            </a:r>
            <a:r>
              <a:rPr lang="en-US" sz="2400" baseline="0" dirty="0" smtClean="0"/>
              <a:t> Library Catalogs</a:t>
            </a:r>
            <a:endParaRPr lang="en-US" sz="2400" dirty="0"/>
          </a:p>
        </p:txBody>
      </p:sp>
      <p:pic>
        <p:nvPicPr>
          <p:cNvPr id="6" name="Picture 5" descr="1.jpg"/>
          <p:cNvPicPr>
            <a:picLocks noChangeAspect="1"/>
          </p:cNvPicPr>
          <p:nvPr/>
        </p:nvPicPr>
        <p:blipFill>
          <a:blip r:embed="rId2" cstate="print"/>
          <a:stretch>
            <a:fillRect/>
          </a:stretch>
        </p:blipFill>
        <p:spPr>
          <a:xfrm>
            <a:off x="0" y="609600"/>
            <a:ext cx="4330700" cy="5473700"/>
          </a:xfrm>
          <a:prstGeom prst="rect">
            <a:avLst/>
          </a:prstGeom>
        </p:spPr>
      </p:pic>
      <p:sp>
        <p:nvSpPr>
          <p:cNvPr id="7" name="TextBox 6"/>
          <p:cNvSpPr txBox="1"/>
          <p:nvPr/>
        </p:nvSpPr>
        <p:spPr>
          <a:xfrm>
            <a:off x="5562600" y="1524000"/>
            <a:ext cx="2462149" cy="923330"/>
          </a:xfrm>
          <a:prstGeom prst="rect">
            <a:avLst/>
          </a:prstGeom>
          <a:noFill/>
        </p:spPr>
        <p:txBody>
          <a:bodyPr wrap="none" rtlCol="0">
            <a:spAutoFit/>
          </a:bodyPr>
          <a:lstStyle/>
          <a:p>
            <a:r>
              <a:rPr lang="en-US" dirty="0" smtClean="0"/>
              <a:t>Marshall Breeding</a:t>
            </a:r>
          </a:p>
          <a:p>
            <a:r>
              <a:rPr lang="en-US" dirty="0" smtClean="0"/>
              <a:t>Neal-Schuman Publishers</a:t>
            </a:r>
          </a:p>
          <a:p>
            <a:r>
              <a:rPr lang="en-US" dirty="0" smtClean="0"/>
              <a:t>March 2010</a:t>
            </a:r>
            <a:endParaRPr lang="en-US" dirty="0"/>
          </a:p>
        </p:txBody>
      </p:sp>
      <p:pic>
        <p:nvPicPr>
          <p:cNvPr id="53252" name="Picture 4" descr="http://www.neal-schuman.com/sandbox/images/book-covers/9781555707149.jpg"/>
          <p:cNvPicPr>
            <a:picLocks noChangeAspect="1" noChangeArrowheads="1"/>
          </p:cNvPicPr>
          <p:nvPr/>
        </p:nvPicPr>
        <p:blipFill>
          <a:blip r:embed="rId3" cstate="print"/>
          <a:srcRect/>
          <a:stretch>
            <a:fillRect/>
          </a:stretch>
        </p:blipFill>
        <p:spPr bwMode="auto">
          <a:xfrm>
            <a:off x="5562600" y="3200400"/>
            <a:ext cx="1905000" cy="2095501"/>
          </a:xfrm>
          <a:prstGeom prst="rect">
            <a:avLst/>
          </a:prstGeom>
          <a:noFill/>
        </p:spPr>
      </p:pic>
      <p:sp>
        <p:nvSpPr>
          <p:cNvPr id="9" name="TextBox 8"/>
          <p:cNvSpPr txBox="1"/>
          <p:nvPr/>
        </p:nvSpPr>
        <p:spPr>
          <a:xfrm>
            <a:off x="5867400" y="5257800"/>
            <a:ext cx="2500813" cy="369332"/>
          </a:xfrm>
          <a:prstGeom prst="rect">
            <a:avLst/>
          </a:prstGeom>
          <a:noFill/>
        </p:spPr>
        <p:txBody>
          <a:bodyPr wrap="none" rtlCol="0">
            <a:spAutoFit/>
          </a:bodyPr>
          <a:lstStyle/>
          <a:p>
            <a:r>
              <a:rPr lang="en-US" dirty="0" smtClean="0"/>
              <a:t>Volume 1 of The Tech Set</a:t>
            </a:r>
            <a:endParaRPr lang="en-US" dirty="0"/>
          </a:p>
        </p:txBody>
      </p:sp>
    </p:spTree>
    <p:extLst>
      <p:ext uri="{BB962C8B-B14F-4D97-AF65-F5344CB8AC3E}">
        <p14:creationId xmlns:p14="http://schemas.microsoft.com/office/powerpoint/2010/main" val="4022135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endParaRPr lang="en-US" dirty="0"/>
          </a:p>
        </p:txBody>
      </p:sp>
      <p:sp>
        <p:nvSpPr>
          <p:cNvPr id="2" name="Title 1"/>
          <p:cNvSpPr>
            <a:spLocks noGrp="1"/>
          </p:cNvSpPr>
          <p:nvPr>
            <p:ph type="title"/>
          </p:nvPr>
        </p:nvSpPr>
        <p:spPr/>
        <p:txBody>
          <a:bodyPr>
            <a:normAutofit fontScale="90000"/>
          </a:bodyPr>
          <a:lstStyle/>
          <a:p>
            <a:r>
              <a:rPr lang="en-US" dirty="0" smtClean="0"/>
              <a:t>New-generation</a:t>
            </a:r>
            <a:r>
              <a:rPr lang="en-US" baseline="0" dirty="0" smtClean="0"/>
              <a:t> Library Management</a:t>
            </a:r>
            <a:endParaRPr lang="en-US" dirty="0"/>
          </a:p>
        </p:txBody>
      </p:sp>
    </p:spTree>
    <p:extLst>
      <p:ext uri="{BB962C8B-B14F-4D97-AF65-F5344CB8AC3E}">
        <p14:creationId xmlns:p14="http://schemas.microsoft.com/office/powerpoint/2010/main" val="28670224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a:t>
            </a:r>
            <a:r>
              <a:rPr lang="en-US" baseline="0" dirty="0" smtClean="0"/>
              <a:t> the </a:t>
            </a:r>
            <a:r>
              <a:rPr lang="en-US" i="1" baseline="0" dirty="0" smtClean="0"/>
              <a:t>s</a:t>
            </a:r>
            <a:r>
              <a:rPr lang="en-US" i="1" dirty="0" smtClean="0"/>
              <a:t>tatus quo</a:t>
            </a:r>
            <a:r>
              <a:rPr lang="en-US" dirty="0" smtClean="0"/>
              <a:t> sustainable?</a:t>
            </a:r>
            <a:endParaRPr lang="en-US" dirty="0"/>
          </a:p>
        </p:txBody>
      </p:sp>
      <p:sp>
        <p:nvSpPr>
          <p:cNvPr id="3" name="Content Placeholder 2"/>
          <p:cNvSpPr>
            <a:spLocks noGrp="1"/>
          </p:cNvSpPr>
          <p:nvPr>
            <p:ph sz="quarter" idx="1"/>
          </p:nvPr>
        </p:nvSpPr>
        <p:spPr/>
        <p:txBody>
          <a:bodyPr>
            <a:normAutofit fontScale="85000" lnSpcReduction="20000"/>
          </a:bodyPr>
          <a:lstStyle/>
          <a:p>
            <a:r>
              <a:rPr lang="en-US" dirty="0" smtClean="0"/>
              <a:t>ILS for management of (mostly) print</a:t>
            </a:r>
          </a:p>
          <a:p>
            <a:r>
              <a:rPr lang="en-US" dirty="0" smtClean="0"/>
              <a:t>Duplicative financial systems between library and campus</a:t>
            </a:r>
          </a:p>
          <a:p>
            <a:r>
              <a:rPr lang="en-US" dirty="0" smtClean="0"/>
              <a:t>Electronic Resource Management (non-integrated with ILS)</a:t>
            </a:r>
          </a:p>
          <a:p>
            <a:r>
              <a:rPr lang="en-US" dirty="0" smtClean="0"/>
              <a:t>Open</a:t>
            </a:r>
            <a:r>
              <a:rPr lang="en-US" baseline="0" dirty="0" smtClean="0"/>
              <a:t>URL Link Resolver w/ knowledge base for access to full-text electronic articles</a:t>
            </a:r>
          </a:p>
          <a:p>
            <a:r>
              <a:rPr lang="en-US" baseline="0" dirty="0" smtClean="0"/>
              <a:t>Digital Collections Management platforms (CONTENTdm, DigiTool, etc.)</a:t>
            </a:r>
          </a:p>
          <a:p>
            <a:r>
              <a:rPr lang="en-US" baseline="0" dirty="0" smtClean="0"/>
              <a:t>Institutional Repositories (</a:t>
            </a:r>
            <a:r>
              <a:rPr lang="en-US" baseline="0" dirty="0" err="1" smtClean="0"/>
              <a:t>DSpace</a:t>
            </a:r>
            <a:r>
              <a:rPr lang="en-US" baseline="0" dirty="0" smtClean="0"/>
              <a:t>, Fedora, etc.)</a:t>
            </a:r>
          </a:p>
          <a:p>
            <a:r>
              <a:rPr lang="en-US" baseline="0" dirty="0" smtClean="0"/>
              <a:t>Discovery-layer services for broader access to library collections</a:t>
            </a:r>
          </a:p>
          <a:p>
            <a:r>
              <a:rPr lang="en-US" baseline="0" dirty="0" smtClean="0"/>
              <a:t>No effective integration services / interoperability among disconnected systems, non-aligned metadata schemes</a:t>
            </a:r>
          </a:p>
          <a:p>
            <a:pPr marL="0" indent="0">
              <a:buNone/>
            </a:pPr>
            <a:endParaRPr lang="en-US" dirty="0"/>
          </a:p>
        </p:txBody>
      </p:sp>
    </p:spTree>
    <p:extLst>
      <p:ext uri="{BB962C8B-B14F-4D97-AF65-F5344CB8AC3E}">
        <p14:creationId xmlns:p14="http://schemas.microsoft.com/office/powerpoint/2010/main" val="28123721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41" name="Rectangle 5"/>
          <p:cNvSpPr>
            <a:spLocks noChangeArrowheads="1"/>
          </p:cNvSpPr>
          <p:nvPr/>
        </p:nvSpPr>
        <p:spPr bwMode="auto">
          <a:xfrm>
            <a:off x="1010602" y="1143000"/>
            <a:ext cx="8077200" cy="5486399"/>
          </a:xfrm>
          <a:prstGeom prst="rect">
            <a:avLst/>
          </a:prstGeom>
          <a:solidFill>
            <a:schemeClr val="accent2">
              <a:lumMod val="60000"/>
              <a:lumOff val="40000"/>
            </a:schemeClr>
          </a:solidFill>
          <a:ln w="9525">
            <a:solidFill>
              <a:schemeClr val="tx1"/>
            </a:solidFill>
            <a:miter lim="800000"/>
            <a:headEnd/>
            <a:tailEnd/>
          </a:ln>
          <a:effectLst>
            <a:prstShdw prst="shdw13" dist="53882" dir="13500000">
              <a:schemeClr val="bg2">
                <a:alpha val="50000"/>
              </a:schemeClr>
            </a:prstShdw>
          </a:effectLst>
        </p:spPr>
        <p:txBody>
          <a:bodyPr wrap="none" anchor="ctr"/>
          <a:lstStyle/>
          <a:p>
            <a:endParaRPr lang="en-US" dirty="0"/>
          </a:p>
        </p:txBody>
      </p:sp>
      <p:sp>
        <p:nvSpPr>
          <p:cNvPr id="142340" name="AutoShape 4"/>
          <p:cNvSpPr>
            <a:spLocks noGrp="1" noChangeArrowheads="1"/>
          </p:cNvSpPr>
          <p:nvPr>
            <p:ph type="title"/>
          </p:nvPr>
        </p:nvSpPr>
        <p:spPr/>
        <p:txBody>
          <a:bodyPr>
            <a:normAutofit fontScale="90000"/>
          </a:bodyPr>
          <a:lstStyle/>
          <a:p>
            <a:r>
              <a:rPr lang="en-US" dirty="0" smtClean="0"/>
              <a:t>Integrated (for print) Library System</a:t>
            </a:r>
            <a:endParaRPr lang="en-US" dirty="0"/>
          </a:p>
        </p:txBody>
      </p:sp>
      <p:sp>
        <p:nvSpPr>
          <p:cNvPr id="142343" name="Rectangle 7"/>
          <p:cNvSpPr>
            <a:spLocks noChangeArrowheads="1"/>
          </p:cNvSpPr>
          <p:nvPr/>
        </p:nvSpPr>
        <p:spPr bwMode="auto">
          <a:xfrm>
            <a:off x="1756727" y="3566796"/>
            <a:ext cx="990600" cy="1843404"/>
          </a:xfrm>
          <a:prstGeom prst="rect">
            <a:avLst/>
          </a:prstGeom>
          <a:solidFill>
            <a:schemeClr val="accent1"/>
          </a:solidFill>
          <a:ln w="9525">
            <a:solidFill>
              <a:schemeClr val="tx1"/>
            </a:solidFill>
            <a:miter lim="800000"/>
            <a:headEnd/>
            <a:tailEnd/>
          </a:ln>
          <a:effectLst/>
        </p:spPr>
        <p:txBody>
          <a:bodyPr wrap="none" anchor="t" anchorCtr="0"/>
          <a:lstStyle/>
          <a:p>
            <a:pPr algn="ctr"/>
            <a:r>
              <a:rPr lang="en-US" sz="1600" dirty="0"/>
              <a:t>Circulation</a:t>
            </a:r>
          </a:p>
        </p:txBody>
      </p:sp>
      <p:grpSp>
        <p:nvGrpSpPr>
          <p:cNvPr id="2" name="Group 27"/>
          <p:cNvGrpSpPr>
            <a:grpSpLocks/>
          </p:cNvGrpSpPr>
          <p:nvPr/>
        </p:nvGrpSpPr>
        <p:grpSpPr bwMode="auto">
          <a:xfrm>
            <a:off x="1239202" y="5715000"/>
            <a:ext cx="914400" cy="797230"/>
            <a:chOff x="720" y="3666"/>
            <a:chExt cx="240" cy="270"/>
          </a:xfrm>
        </p:grpSpPr>
        <p:sp>
          <p:nvSpPr>
            <p:cNvPr id="142364" name="Oval 28"/>
            <p:cNvSpPr>
              <a:spLocks noChangeArrowheads="1"/>
            </p:cNvSpPr>
            <p:nvPr/>
          </p:nvSpPr>
          <p:spPr bwMode="auto">
            <a:xfrm>
              <a:off x="720" y="3888"/>
              <a:ext cx="240" cy="48"/>
            </a:xfrm>
            <a:prstGeom prst="ellipse">
              <a:avLst/>
            </a:prstGeom>
            <a:solidFill>
              <a:srgbClr val="CC9900"/>
            </a:solidFill>
            <a:ln w="9525">
              <a:solidFill>
                <a:schemeClr val="tx1"/>
              </a:solidFill>
              <a:round/>
              <a:headEnd/>
              <a:tailEnd/>
            </a:ln>
            <a:effectLst/>
          </p:spPr>
          <p:txBody>
            <a:bodyPr wrap="none" anchor="ctr"/>
            <a:lstStyle/>
            <a:p>
              <a:endParaRPr lang="en-US"/>
            </a:p>
          </p:txBody>
        </p:sp>
        <p:sp>
          <p:nvSpPr>
            <p:cNvPr id="142365" name="Rectangle 29"/>
            <p:cNvSpPr>
              <a:spLocks noChangeArrowheads="1"/>
            </p:cNvSpPr>
            <p:nvPr/>
          </p:nvSpPr>
          <p:spPr bwMode="auto">
            <a:xfrm>
              <a:off x="720" y="3696"/>
              <a:ext cx="240" cy="208"/>
            </a:xfrm>
            <a:prstGeom prst="rect">
              <a:avLst/>
            </a:prstGeom>
            <a:solidFill>
              <a:srgbClr val="CC9900"/>
            </a:solidFill>
            <a:ln w="9525">
              <a:solidFill>
                <a:schemeClr val="tx1"/>
              </a:solidFill>
              <a:miter lim="800000"/>
              <a:headEnd/>
              <a:tailEnd/>
            </a:ln>
            <a:effectLst/>
          </p:spPr>
          <p:txBody>
            <a:bodyPr wrap="none" anchor="ctr"/>
            <a:lstStyle/>
            <a:p>
              <a:pPr algn="ctr"/>
              <a:r>
                <a:rPr lang="en-US" dirty="0" smtClean="0"/>
                <a:t>BIB</a:t>
              </a:r>
              <a:endParaRPr lang="en-US" dirty="0"/>
            </a:p>
          </p:txBody>
        </p:sp>
        <p:sp>
          <p:nvSpPr>
            <p:cNvPr id="142366" name="Oval 30"/>
            <p:cNvSpPr>
              <a:spLocks noChangeArrowheads="1"/>
            </p:cNvSpPr>
            <p:nvPr/>
          </p:nvSpPr>
          <p:spPr bwMode="auto">
            <a:xfrm>
              <a:off x="720" y="3666"/>
              <a:ext cx="240" cy="48"/>
            </a:xfrm>
            <a:prstGeom prst="ellipse">
              <a:avLst/>
            </a:prstGeom>
            <a:solidFill>
              <a:srgbClr val="CC9900"/>
            </a:solidFill>
            <a:ln w="9525">
              <a:solidFill>
                <a:schemeClr val="tx1"/>
              </a:solidFill>
              <a:round/>
              <a:headEnd/>
              <a:tailEnd/>
            </a:ln>
            <a:effectLst/>
          </p:spPr>
          <p:txBody>
            <a:bodyPr wrap="none" anchor="ctr"/>
            <a:lstStyle/>
            <a:p>
              <a:endParaRPr lang="en-US"/>
            </a:p>
          </p:txBody>
        </p:sp>
      </p:grpSp>
      <p:pic>
        <p:nvPicPr>
          <p:cNvPr id="142404" name="Picture 68" descr="MCj03974120000[1]"/>
          <p:cNvPicPr>
            <a:picLocks noChangeAspect="1" noChangeArrowheads="1"/>
          </p:cNvPicPr>
          <p:nvPr/>
        </p:nvPicPr>
        <p:blipFill>
          <a:blip r:embed="rId2" cstate="print"/>
          <a:srcRect/>
          <a:stretch>
            <a:fillRect/>
          </a:stretch>
        </p:blipFill>
        <p:spPr bwMode="auto">
          <a:xfrm>
            <a:off x="7055802" y="1295400"/>
            <a:ext cx="939800" cy="758825"/>
          </a:xfrm>
          <a:prstGeom prst="rect">
            <a:avLst/>
          </a:prstGeom>
          <a:noFill/>
        </p:spPr>
      </p:pic>
      <p:pic>
        <p:nvPicPr>
          <p:cNvPr id="142409" name="Picture 73" descr="MCj03974120000[1]"/>
          <p:cNvPicPr>
            <a:picLocks noChangeAspect="1" noChangeArrowheads="1"/>
          </p:cNvPicPr>
          <p:nvPr/>
        </p:nvPicPr>
        <p:blipFill>
          <a:blip r:embed="rId2" cstate="print"/>
          <a:srcRect/>
          <a:stretch>
            <a:fillRect/>
          </a:stretch>
        </p:blipFill>
        <p:spPr bwMode="auto">
          <a:xfrm>
            <a:off x="3603624" y="1295400"/>
            <a:ext cx="939800" cy="758825"/>
          </a:xfrm>
          <a:prstGeom prst="rect">
            <a:avLst/>
          </a:prstGeom>
          <a:noFill/>
        </p:spPr>
      </p:pic>
      <p:sp>
        <p:nvSpPr>
          <p:cNvPr id="142411" name="Text Box 75"/>
          <p:cNvSpPr txBox="1">
            <a:spLocks noChangeArrowheads="1"/>
          </p:cNvSpPr>
          <p:nvPr/>
        </p:nvSpPr>
        <p:spPr bwMode="auto">
          <a:xfrm>
            <a:off x="1910715" y="1612900"/>
            <a:ext cx="1611312" cy="336550"/>
          </a:xfrm>
          <a:prstGeom prst="rect">
            <a:avLst/>
          </a:prstGeom>
          <a:noFill/>
          <a:ln w="9525">
            <a:noFill/>
            <a:miter lim="800000"/>
            <a:headEnd/>
            <a:tailEnd/>
          </a:ln>
          <a:effectLst/>
        </p:spPr>
        <p:txBody>
          <a:bodyPr wrap="none">
            <a:spAutoFit/>
          </a:bodyPr>
          <a:lstStyle/>
          <a:p>
            <a:r>
              <a:rPr lang="en-US" sz="1600" dirty="0"/>
              <a:t>Staff Interfaces:</a:t>
            </a:r>
          </a:p>
        </p:txBody>
      </p:sp>
      <p:grpSp>
        <p:nvGrpSpPr>
          <p:cNvPr id="61" name="Group 27"/>
          <p:cNvGrpSpPr>
            <a:grpSpLocks/>
          </p:cNvGrpSpPr>
          <p:nvPr/>
        </p:nvGrpSpPr>
        <p:grpSpPr bwMode="auto">
          <a:xfrm>
            <a:off x="2345690" y="5715000"/>
            <a:ext cx="914400" cy="797230"/>
            <a:chOff x="720" y="3666"/>
            <a:chExt cx="240" cy="270"/>
          </a:xfrm>
        </p:grpSpPr>
        <p:sp>
          <p:nvSpPr>
            <p:cNvPr id="62" name="Oval 28"/>
            <p:cNvSpPr>
              <a:spLocks noChangeArrowheads="1"/>
            </p:cNvSpPr>
            <p:nvPr/>
          </p:nvSpPr>
          <p:spPr bwMode="auto">
            <a:xfrm>
              <a:off x="720" y="3888"/>
              <a:ext cx="240" cy="48"/>
            </a:xfrm>
            <a:prstGeom prst="ellipse">
              <a:avLst/>
            </a:prstGeom>
            <a:solidFill>
              <a:srgbClr val="CC9900"/>
            </a:solidFill>
            <a:ln w="9525">
              <a:solidFill>
                <a:schemeClr val="tx1"/>
              </a:solidFill>
              <a:round/>
              <a:headEnd/>
              <a:tailEnd/>
            </a:ln>
            <a:effectLst/>
          </p:spPr>
          <p:txBody>
            <a:bodyPr wrap="none" anchor="ctr"/>
            <a:lstStyle/>
            <a:p>
              <a:endParaRPr lang="en-US"/>
            </a:p>
          </p:txBody>
        </p:sp>
        <p:sp>
          <p:nvSpPr>
            <p:cNvPr id="63" name="Rectangle 29"/>
            <p:cNvSpPr>
              <a:spLocks noChangeArrowheads="1"/>
            </p:cNvSpPr>
            <p:nvPr/>
          </p:nvSpPr>
          <p:spPr bwMode="auto">
            <a:xfrm>
              <a:off x="720" y="3696"/>
              <a:ext cx="240" cy="208"/>
            </a:xfrm>
            <a:prstGeom prst="rect">
              <a:avLst/>
            </a:prstGeom>
            <a:solidFill>
              <a:srgbClr val="CC9900"/>
            </a:solidFill>
            <a:ln w="9525">
              <a:solidFill>
                <a:schemeClr val="tx1"/>
              </a:solidFill>
              <a:miter lim="800000"/>
              <a:headEnd/>
              <a:tailEnd/>
            </a:ln>
            <a:effectLst/>
          </p:spPr>
          <p:txBody>
            <a:bodyPr wrap="none" anchor="ctr"/>
            <a:lstStyle/>
            <a:p>
              <a:pPr algn="ctr"/>
              <a:r>
                <a:rPr lang="en-US" dirty="0" smtClean="0"/>
                <a:t>Holding</a:t>
              </a:r>
              <a:br>
                <a:rPr lang="en-US" dirty="0" smtClean="0"/>
              </a:br>
              <a:r>
                <a:rPr lang="en-US" dirty="0" smtClean="0"/>
                <a:t> / Items</a:t>
              </a:r>
              <a:endParaRPr lang="en-US" dirty="0"/>
            </a:p>
          </p:txBody>
        </p:sp>
        <p:sp>
          <p:nvSpPr>
            <p:cNvPr id="64" name="Oval 30"/>
            <p:cNvSpPr>
              <a:spLocks noChangeArrowheads="1"/>
            </p:cNvSpPr>
            <p:nvPr/>
          </p:nvSpPr>
          <p:spPr bwMode="auto">
            <a:xfrm>
              <a:off x="720" y="3666"/>
              <a:ext cx="240" cy="48"/>
            </a:xfrm>
            <a:prstGeom prst="ellipse">
              <a:avLst/>
            </a:prstGeom>
            <a:solidFill>
              <a:srgbClr val="CC9900"/>
            </a:solidFill>
            <a:ln w="9525">
              <a:solidFill>
                <a:schemeClr val="tx1"/>
              </a:solidFill>
              <a:round/>
              <a:headEnd/>
              <a:tailEnd/>
            </a:ln>
            <a:effectLst/>
          </p:spPr>
          <p:txBody>
            <a:bodyPr wrap="none" anchor="ctr"/>
            <a:lstStyle/>
            <a:p>
              <a:endParaRPr lang="en-US"/>
            </a:p>
          </p:txBody>
        </p:sp>
      </p:grpSp>
      <p:grpSp>
        <p:nvGrpSpPr>
          <p:cNvPr id="65" name="Group 27"/>
          <p:cNvGrpSpPr>
            <a:grpSpLocks/>
          </p:cNvGrpSpPr>
          <p:nvPr/>
        </p:nvGrpSpPr>
        <p:grpSpPr bwMode="auto">
          <a:xfrm>
            <a:off x="3522027" y="5715000"/>
            <a:ext cx="914400" cy="797230"/>
            <a:chOff x="720" y="3666"/>
            <a:chExt cx="240" cy="270"/>
          </a:xfrm>
        </p:grpSpPr>
        <p:sp>
          <p:nvSpPr>
            <p:cNvPr id="66" name="Oval 28"/>
            <p:cNvSpPr>
              <a:spLocks noChangeArrowheads="1"/>
            </p:cNvSpPr>
            <p:nvPr/>
          </p:nvSpPr>
          <p:spPr bwMode="auto">
            <a:xfrm>
              <a:off x="720" y="3888"/>
              <a:ext cx="240" cy="48"/>
            </a:xfrm>
            <a:prstGeom prst="ellipse">
              <a:avLst/>
            </a:prstGeom>
            <a:solidFill>
              <a:srgbClr val="CC9900"/>
            </a:solidFill>
            <a:ln w="9525">
              <a:solidFill>
                <a:schemeClr val="tx1"/>
              </a:solidFill>
              <a:round/>
              <a:headEnd/>
              <a:tailEnd/>
            </a:ln>
            <a:effectLst/>
          </p:spPr>
          <p:txBody>
            <a:bodyPr wrap="none" anchor="ctr"/>
            <a:lstStyle/>
            <a:p>
              <a:endParaRPr lang="en-US"/>
            </a:p>
          </p:txBody>
        </p:sp>
        <p:sp>
          <p:nvSpPr>
            <p:cNvPr id="67" name="Rectangle 29"/>
            <p:cNvSpPr>
              <a:spLocks noChangeArrowheads="1"/>
            </p:cNvSpPr>
            <p:nvPr/>
          </p:nvSpPr>
          <p:spPr bwMode="auto">
            <a:xfrm>
              <a:off x="720" y="3696"/>
              <a:ext cx="240" cy="208"/>
            </a:xfrm>
            <a:prstGeom prst="rect">
              <a:avLst/>
            </a:prstGeom>
            <a:solidFill>
              <a:srgbClr val="CC9900"/>
            </a:solidFill>
            <a:ln w="9525">
              <a:solidFill>
                <a:schemeClr val="tx1"/>
              </a:solidFill>
              <a:miter lim="800000"/>
              <a:headEnd/>
              <a:tailEnd/>
            </a:ln>
            <a:effectLst/>
          </p:spPr>
          <p:txBody>
            <a:bodyPr wrap="none" anchor="ctr"/>
            <a:lstStyle/>
            <a:p>
              <a:pPr algn="ctr"/>
              <a:r>
                <a:rPr lang="en-US" dirty="0" err="1" smtClean="0"/>
                <a:t>Circ</a:t>
              </a:r>
              <a:r>
                <a:rPr lang="en-US" dirty="0" smtClean="0"/>
                <a:t/>
              </a:r>
              <a:br>
                <a:rPr lang="en-US" dirty="0" smtClean="0"/>
              </a:br>
              <a:r>
                <a:rPr lang="en-US" dirty="0" smtClean="0"/>
                <a:t>Transact</a:t>
              </a:r>
              <a:endParaRPr lang="en-US" dirty="0"/>
            </a:p>
          </p:txBody>
        </p:sp>
        <p:sp>
          <p:nvSpPr>
            <p:cNvPr id="68" name="Oval 30"/>
            <p:cNvSpPr>
              <a:spLocks noChangeArrowheads="1"/>
            </p:cNvSpPr>
            <p:nvPr/>
          </p:nvSpPr>
          <p:spPr bwMode="auto">
            <a:xfrm>
              <a:off x="720" y="3666"/>
              <a:ext cx="240" cy="48"/>
            </a:xfrm>
            <a:prstGeom prst="ellipse">
              <a:avLst/>
            </a:prstGeom>
            <a:solidFill>
              <a:srgbClr val="CC9900"/>
            </a:solidFill>
            <a:ln w="9525">
              <a:solidFill>
                <a:schemeClr val="tx1"/>
              </a:solidFill>
              <a:round/>
              <a:headEnd/>
              <a:tailEnd/>
            </a:ln>
            <a:effectLst/>
          </p:spPr>
          <p:txBody>
            <a:bodyPr wrap="none" anchor="ctr"/>
            <a:lstStyle/>
            <a:p>
              <a:endParaRPr lang="en-US"/>
            </a:p>
          </p:txBody>
        </p:sp>
      </p:grpSp>
      <p:grpSp>
        <p:nvGrpSpPr>
          <p:cNvPr id="69" name="Group 27"/>
          <p:cNvGrpSpPr>
            <a:grpSpLocks/>
          </p:cNvGrpSpPr>
          <p:nvPr/>
        </p:nvGrpSpPr>
        <p:grpSpPr bwMode="auto">
          <a:xfrm>
            <a:off x="4592002" y="5715000"/>
            <a:ext cx="914400" cy="797230"/>
            <a:chOff x="720" y="3666"/>
            <a:chExt cx="240" cy="270"/>
          </a:xfrm>
        </p:grpSpPr>
        <p:sp>
          <p:nvSpPr>
            <p:cNvPr id="70" name="Oval 28"/>
            <p:cNvSpPr>
              <a:spLocks noChangeArrowheads="1"/>
            </p:cNvSpPr>
            <p:nvPr/>
          </p:nvSpPr>
          <p:spPr bwMode="auto">
            <a:xfrm>
              <a:off x="720" y="3888"/>
              <a:ext cx="240" cy="48"/>
            </a:xfrm>
            <a:prstGeom prst="ellipse">
              <a:avLst/>
            </a:prstGeom>
            <a:solidFill>
              <a:srgbClr val="CC9900"/>
            </a:solidFill>
            <a:ln w="9525">
              <a:solidFill>
                <a:schemeClr val="tx1"/>
              </a:solidFill>
              <a:round/>
              <a:headEnd/>
              <a:tailEnd/>
            </a:ln>
            <a:effectLst/>
          </p:spPr>
          <p:txBody>
            <a:bodyPr wrap="none" anchor="ctr"/>
            <a:lstStyle/>
            <a:p>
              <a:endParaRPr lang="en-US"/>
            </a:p>
          </p:txBody>
        </p:sp>
        <p:sp>
          <p:nvSpPr>
            <p:cNvPr id="71" name="Rectangle 29"/>
            <p:cNvSpPr>
              <a:spLocks noChangeArrowheads="1"/>
            </p:cNvSpPr>
            <p:nvPr/>
          </p:nvSpPr>
          <p:spPr bwMode="auto">
            <a:xfrm>
              <a:off x="720" y="3696"/>
              <a:ext cx="240" cy="208"/>
            </a:xfrm>
            <a:prstGeom prst="rect">
              <a:avLst/>
            </a:prstGeom>
            <a:solidFill>
              <a:srgbClr val="CC9900"/>
            </a:solidFill>
            <a:ln w="9525">
              <a:solidFill>
                <a:schemeClr val="tx1"/>
              </a:solidFill>
              <a:miter lim="800000"/>
              <a:headEnd/>
              <a:tailEnd/>
            </a:ln>
            <a:effectLst/>
          </p:spPr>
          <p:txBody>
            <a:bodyPr wrap="none" anchor="ctr"/>
            <a:lstStyle/>
            <a:p>
              <a:pPr algn="ctr"/>
              <a:r>
                <a:rPr lang="en-US" dirty="0" smtClean="0"/>
                <a:t>User</a:t>
              </a:r>
              <a:endParaRPr lang="en-US" dirty="0"/>
            </a:p>
          </p:txBody>
        </p:sp>
        <p:sp>
          <p:nvSpPr>
            <p:cNvPr id="72" name="Oval 30"/>
            <p:cNvSpPr>
              <a:spLocks noChangeArrowheads="1"/>
            </p:cNvSpPr>
            <p:nvPr/>
          </p:nvSpPr>
          <p:spPr bwMode="auto">
            <a:xfrm>
              <a:off x="720" y="3666"/>
              <a:ext cx="240" cy="48"/>
            </a:xfrm>
            <a:prstGeom prst="ellipse">
              <a:avLst/>
            </a:prstGeom>
            <a:solidFill>
              <a:srgbClr val="CC9900"/>
            </a:solidFill>
            <a:ln w="9525">
              <a:solidFill>
                <a:schemeClr val="tx1"/>
              </a:solidFill>
              <a:round/>
              <a:headEnd/>
              <a:tailEnd/>
            </a:ln>
            <a:effectLst/>
          </p:spPr>
          <p:txBody>
            <a:bodyPr wrap="none" anchor="ctr"/>
            <a:lstStyle/>
            <a:p>
              <a:endParaRPr lang="en-US"/>
            </a:p>
          </p:txBody>
        </p:sp>
      </p:grpSp>
      <p:grpSp>
        <p:nvGrpSpPr>
          <p:cNvPr id="73" name="Group 27"/>
          <p:cNvGrpSpPr>
            <a:grpSpLocks/>
          </p:cNvGrpSpPr>
          <p:nvPr/>
        </p:nvGrpSpPr>
        <p:grpSpPr bwMode="auto">
          <a:xfrm>
            <a:off x="5735002" y="5715000"/>
            <a:ext cx="914400" cy="797230"/>
            <a:chOff x="720" y="3666"/>
            <a:chExt cx="240" cy="270"/>
          </a:xfrm>
        </p:grpSpPr>
        <p:sp>
          <p:nvSpPr>
            <p:cNvPr id="74" name="Oval 28"/>
            <p:cNvSpPr>
              <a:spLocks noChangeArrowheads="1"/>
            </p:cNvSpPr>
            <p:nvPr/>
          </p:nvSpPr>
          <p:spPr bwMode="auto">
            <a:xfrm>
              <a:off x="720" y="3888"/>
              <a:ext cx="240" cy="48"/>
            </a:xfrm>
            <a:prstGeom prst="ellipse">
              <a:avLst/>
            </a:prstGeom>
            <a:solidFill>
              <a:srgbClr val="CC9900"/>
            </a:solidFill>
            <a:ln w="9525">
              <a:solidFill>
                <a:schemeClr val="tx1"/>
              </a:solidFill>
              <a:round/>
              <a:headEnd/>
              <a:tailEnd/>
            </a:ln>
            <a:effectLst/>
          </p:spPr>
          <p:txBody>
            <a:bodyPr wrap="none" anchor="ctr"/>
            <a:lstStyle/>
            <a:p>
              <a:endParaRPr lang="en-US"/>
            </a:p>
          </p:txBody>
        </p:sp>
        <p:sp>
          <p:nvSpPr>
            <p:cNvPr id="75" name="Rectangle 29"/>
            <p:cNvSpPr>
              <a:spLocks noChangeArrowheads="1"/>
            </p:cNvSpPr>
            <p:nvPr/>
          </p:nvSpPr>
          <p:spPr bwMode="auto">
            <a:xfrm>
              <a:off x="720" y="3696"/>
              <a:ext cx="240" cy="208"/>
            </a:xfrm>
            <a:prstGeom prst="rect">
              <a:avLst/>
            </a:prstGeom>
            <a:solidFill>
              <a:srgbClr val="CC9900"/>
            </a:solidFill>
            <a:ln w="9525">
              <a:solidFill>
                <a:schemeClr val="tx1"/>
              </a:solidFill>
              <a:miter lim="800000"/>
              <a:headEnd/>
              <a:tailEnd/>
            </a:ln>
            <a:effectLst/>
          </p:spPr>
          <p:txBody>
            <a:bodyPr wrap="none" anchor="ctr"/>
            <a:lstStyle/>
            <a:p>
              <a:pPr algn="ctr"/>
              <a:r>
                <a:rPr lang="en-US" dirty="0" smtClean="0"/>
                <a:t>Vendor</a:t>
              </a:r>
              <a:endParaRPr lang="en-US" dirty="0"/>
            </a:p>
          </p:txBody>
        </p:sp>
        <p:sp>
          <p:nvSpPr>
            <p:cNvPr id="76" name="Oval 30"/>
            <p:cNvSpPr>
              <a:spLocks noChangeArrowheads="1"/>
            </p:cNvSpPr>
            <p:nvPr/>
          </p:nvSpPr>
          <p:spPr bwMode="auto">
            <a:xfrm>
              <a:off x="720" y="3666"/>
              <a:ext cx="240" cy="48"/>
            </a:xfrm>
            <a:prstGeom prst="ellipse">
              <a:avLst/>
            </a:prstGeom>
            <a:solidFill>
              <a:srgbClr val="CC9900"/>
            </a:solidFill>
            <a:ln w="9525">
              <a:solidFill>
                <a:schemeClr val="tx1"/>
              </a:solidFill>
              <a:round/>
              <a:headEnd/>
              <a:tailEnd/>
            </a:ln>
            <a:effectLst/>
          </p:spPr>
          <p:txBody>
            <a:bodyPr wrap="none" anchor="ctr"/>
            <a:lstStyle/>
            <a:p>
              <a:endParaRPr lang="en-US"/>
            </a:p>
          </p:txBody>
        </p:sp>
      </p:grpSp>
      <p:grpSp>
        <p:nvGrpSpPr>
          <p:cNvPr id="77" name="Group 27"/>
          <p:cNvGrpSpPr>
            <a:grpSpLocks/>
          </p:cNvGrpSpPr>
          <p:nvPr/>
        </p:nvGrpSpPr>
        <p:grpSpPr bwMode="auto">
          <a:xfrm>
            <a:off x="8059102" y="5715000"/>
            <a:ext cx="914400" cy="797230"/>
            <a:chOff x="720" y="3666"/>
            <a:chExt cx="240" cy="270"/>
          </a:xfrm>
        </p:grpSpPr>
        <p:sp>
          <p:nvSpPr>
            <p:cNvPr id="78" name="Oval 28"/>
            <p:cNvSpPr>
              <a:spLocks noChangeArrowheads="1"/>
            </p:cNvSpPr>
            <p:nvPr/>
          </p:nvSpPr>
          <p:spPr bwMode="auto">
            <a:xfrm>
              <a:off x="720" y="3888"/>
              <a:ext cx="240" cy="48"/>
            </a:xfrm>
            <a:prstGeom prst="ellipse">
              <a:avLst/>
            </a:prstGeom>
            <a:solidFill>
              <a:srgbClr val="CC9900"/>
            </a:solidFill>
            <a:ln w="9525">
              <a:solidFill>
                <a:schemeClr val="tx1"/>
              </a:solidFill>
              <a:round/>
              <a:headEnd/>
              <a:tailEnd/>
            </a:ln>
            <a:effectLst/>
          </p:spPr>
          <p:txBody>
            <a:bodyPr wrap="none" anchor="ctr"/>
            <a:lstStyle/>
            <a:p>
              <a:endParaRPr lang="en-US"/>
            </a:p>
          </p:txBody>
        </p:sp>
        <p:sp>
          <p:nvSpPr>
            <p:cNvPr id="79" name="Rectangle 29"/>
            <p:cNvSpPr>
              <a:spLocks noChangeArrowheads="1"/>
            </p:cNvSpPr>
            <p:nvPr/>
          </p:nvSpPr>
          <p:spPr bwMode="auto">
            <a:xfrm>
              <a:off x="720" y="3696"/>
              <a:ext cx="240" cy="208"/>
            </a:xfrm>
            <a:prstGeom prst="rect">
              <a:avLst/>
            </a:prstGeom>
            <a:solidFill>
              <a:srgbClr val="CC9900"/>
            </a:solidFill>
            <a:ln w="9525">
              <a:solidFill>
                <a:schemeClr val="tx1"/>
              </a:solidFill>
              <a:miter lim="800000"/>
              <a:headEnd/>
              <a:tailEnd/>
            </a:ln>
            <a:effectLst/>
          </p:spPr>
          <p:txBody>
            <a:bodyPr wrap="none" anchor="ctr"/>
            <a:lstStyle/>
            <a:p>
              <a:pPr algn="ctr"/>
              <a:r>
                <a:rPr lang="en-US" dirty="0" smtClean="0"/>
                <a:t>Policies</a:t>
              </a:r>
              <a:endParaRPr lang="en-US" dirty="0"/>
            </a:p>
          </p:txBody>
        </p:sp>
        <p:sp>
          <p:nvSpPr>
            <p:cNvPr id="80" name="Oval 30"/>
            <p:cNvSpPr>
              <a:spLocks noChangeArrowheads="1"/>
            </p:cNvSpPr>
            <p:nvPr/>
          </p:nvSpPr>
          <p:spPr bwMode="auto">
            <a:xfrm>
              <a:off x="720" y="3666"/>
              <a:ext cx="240" cy="48"/>
            </a:xfrm>
            <a:prstGeom prst="ellipse">
              <a:avLst/>
            </a:prstGeom>
            <a:solidFill>
              <a:srgbClr val="CC9900"/>
            </a:solidFill>
            <a:ln w="9525">
              <a:solidFill>
                <a:schemeClr val="tx1"/>
              </a:solidFill>
              <a:round/>
              <a:headEnd/>
              <a:tailEnd/>
            </a:ln>
            <a:effectLst/>
          </p:spPr>
          <p:txBody>
            <a:bodyPr wrap="none" anchor="ctr"/>
            <a:lstStyle/>
            <a:p>
              <a:endParaRPr lang="en-US"/>
            </a:p>
          </p:txBody>
        </p:sp>
      </p:grpSp>
      <p:grpSp>
        <p:nvGrpSpPr>
          <p:cNvPr id="85" name="Group 27"/>
          <p:cNvGrpSpPr>
            <a:grpSpLocks/>
          </p:cNvGrpSpPr>
          <p:nvPr/>
        </p:nvGrpSpPr>
        <p:grpSpPr bwMode="auto">
          <a:xfrm>
            <a:off x="6871652" y="5715000"/>
            <a:ext cx="914400" cy="797230"/>
            <a:chOff x="720" y="3666"/>
            <a:chExt cx="240" cy="270"/>
          </a:xfrm>
        </p:grpSpPr>
        <p:sp>
          <p:nvSpPr>
            <p:cNvPr id="86" name="Oval 28"/>
            <p:cNvSpPr>
              <a:spLocks noChangeArrowheads="1"/>
            </p:cNvSpPr>
            <p:nvPr/>
          </p:nvSpPr>
          <p:spPr bwMode="auto">
            <a:xfrm>
              <a:off x="720" y="3888"/>
              <a:ext cx="240" cy="48"/>
            </a:xfrm>
            <a:prstGeom prst="ellipse">
              <a:avLst/>
            </a:prstGeom>
            <a:solidFill>
              <a:srgbClr val="CC9900"/>
            </a:solidFill>
            <a:ln w="9525">
              <a:solidFill>
                <a:schemeClr val="tx1"/>
              </a:solidFill>
              <a:round/>
              <a:headEnd/>
              <a:tailEnd/>
            </a:ln>
            <a:effectLst/>
          </p:spPr>
          <p:txBody>
            <a:bodyPr wrap="none" anchor="ctr"/>
            <a:lstStyle/>
            <a:p>
              <a:endParaRPr lang="en-US"/>
            </a:p>
          </p:txBody>
        </p:sp>
        <p:sp>
          <p:nvSpPr>
            <p:cNvPr id="87" name="Rectangle 29"/>
            <p:cNvSpPr>
              <a:spLocks noChangeArrowheads="1"/>
            </p:cNvSpPr>
            <p:nvPr/>
          </p:nvSpPr>
          <p:spPr bwMode="auto">
            <a:xfrm>
              <a:off x="720" y="3696"/>
              <a:ext cx="240" cy="208"/>
            </a:xfrm>
            <a:prstGeom prst="rect">
              <a:avLst/>
            </a:prstGeom>
            <a:solidFill>
              <a:srgbClr val="CC9900"/>
            </a:solidFill>
            <a:ln w="9525">
              <a:solidFill>
                <a:schemeClr val="tx1"/>
              </a:solidFill>
              <a:miter lim="800000"/>
              <a:headEnd/>
              <a:tailEnd/>
            </a:ln>
            <a:effectLst/>
          </p:spPr>
          <p:txBody>
            <a:bodyPr wrap="none" anchor="ctr"/>
            <a:lstStyle/>
            <a:p>
              <a:pPr algn="ctr"/>
              <a:r>
                <a:rPr lang="en-US" dirty="0" smtClean="0"/>
                <a:t>$$$</a:t>
              </a:r>
            </a:p>
            <a:p>
              <a:pPr algn="ctr"/>
              <a:r>
                <a:rPr lang="en-US" dirty="0" smtClean="0"/>
                <a:t>Funds</a:t>
              </a:r>
              <a:endParaRPr lang="en-US" dirty="0"/>
            </a:p>
          </p:txBody>
        </p:sp>
        <p:sp>
          <p:nvSpPr>
            <p:cNvPr id="88" name="Oval 30"/>
            <p:cNvSpPr>
              <a:spLocks noChangeArrowheads="1"/>
            </p:cNvSpPr>
            <p:nvPr/>
          </p:nvSpPr>
          <p:spPr bwMode="auto">
            <a:xfrm>
              <a:off x="720" y="3666"/>
              <a:ext cx="240" cy="48"/>
            </a:xfrm>
            <a:prstGeom prst="ellipse">
              <a:avLst/>
            </a:prstGeom>
            <a:solidFill>
              <a:srgbClr val="CC9900"/>
            </a:solidFill>
            <a:ln w="9525">
              <a:solidFill>
                <a:schemeClr val="tx1"/>
              </a:solidFill>
              <a:round/>
              <a:headEnd/>
              <a:tailEnd/>
            </a:ln>
            <a:effectLst/>
          </p:spPr>
          <p:txBody>
            <a:bodyPr wrap="none" anchor="ctr"/>
            <a:lstStyle/>
            <a:p>
              <a:endParaRPr lang="en-US"/>
            </a:p>
          </p:txBody>
        </p:sp>
      </p:grpSp>
      <p:sp>
        <p:nvSpPr>
          <p:cNvPr id="89" name="Rectangle 7"/>
          <p:cNvSpPr>
            <a:spLocks noChangeArrowheads="1"/>
          </p:cNvSpPr>
          <p:nvPr/>
        </p:nvSpPr>
        <p:spPr bwMode="auto">
          <a:xfrm>
            <a:off x="3057683" y="3566796"/>
            <a:ext cx="990600" cy="1843404"/>
          </a:xfrm>
          <a:prstGeom prst="rect">
            <a:avLst/>
          </a:prstGeom>
          <a:solidFill>
            <a:schemeClr val="accent1"/>
          </a:solidFill>
          <a:ln w="9525">
            <a:solidFill>
              <a:schemeClr val="tx1"/>
            </a:solidFill>
            <a:miter lim="800000"/>
            <a:headEnd/>
            <a:tailEnd/>
          </a:ln>
          <a:effectLst/>
        </p:spPr>
        <p:txBody>
          <a:bodyPr wrap="none" anchor="t" anchorCtr="0"/>
          <a:lstStyle/>
          <a:p>
            <a:pPr algn="ctr"/>
            <a:r>
              <a:rPr lang="en-US" sz="1600" dirty="0" smtClean="0"/>
              <a:t>Cataloging</a:t>
            </a:r>
            <a:endParaRPr lang="en-US" sz="1600" dirty="0"/>
          </a:p>
        </p:txBody>
      </p:sp>
      <p:sp>
        <p:nvSpPr>
          <p:cNvPr id="90" name="Rectangle 7"/>
          <p:cNvSpPr>
            <a:spLocks noChangeArrowheads="1"/>
          </p:cNvSpPr>
          <p:nvPr/>
        </p:nvSpPr>
        <p:spPr bwMode="auto">
          <a:xfrm>
            <a:off x="4429283" y="3566796"/>
            <a:ext cx="990600" cy="1843404"/>
          </a:xfrm>
          <a:prstGeom prst="rect">
            <a:avLst/>
          </a:prstGeom>
          <a:solidFill>
            <a:schemeClr val="accent1"/>
          </a:solidFill>
          <a:ln w="9525">
            <a:solidFill>
              <a:schemeClr val="tx1"/>
            </a:solidFill>
            <a:miter lim="800000"/>
            <a:headEnd/>
            <a:tailEnd/>
          </a:ln>
          <a:effectLst/>
        </p:spPr>
        <p:txBody>
          <a:bodyPr wrap="none" anchor="t" anchorCtr="0"/>
          <a:lstStyle/>
          <a:p>
            <a:pPr algn="ctr"/>
            <a:r>
              <a:rPr lang="en-US" sz="1600" dirty="0" smtClean="0"/>
              <a:t>Acquisitions</a:t>
            </a:r>
            <a:endParaRPr lang="en-US" sz="1600" dirty="0"/>
          </a:p>
        </p:txBody>
      </p:sp>
      <p:sp>
        <p:nvSpPr>
          <p:cNvPr id="91" name="Rectangle 7"/>
          <p:cNvSpPr>
            <a:spLocks noChangeArrowheads="1"/>
          </p:cNvSpPr>
          <p:nvPr/>
        </p:nvSpPr>
        <p:spPr bwMode="auto">
          <a:xfrm>
            <a:off x="5777864" y="3566796"/>
            <a:ext cx="990600" cy="1843404"/>
          </a:xfrm>
          <a:prstGeom prst="rect">
            <a:avLst/>
          </a:prstGeom>
          <a:solidFill>
            <a:schemeClr val="accent1"/>
          </a:solidFill>
          <a:ln w="9525">
            <a:solidFill>
              <a:schemeClr val="tx1"/>
            </a:solidFill>
            <a:miter lim="800000"/>
            <a:headEnd/>
            <a:tailEnd/>
          </a:ln>
          <a:effectLst/>
        </p:spPr>
        <p:txBody>
          <a:bodyPr wrap="none" anchor="t" anchorCtr="0"/>
          <a:lstStyle/>
          <a:p>
            <a:pPr algn="ctr"/>
            <a:r>
              <a:rPr lang="en-US" sz="1600" dirty="0" smtClean="0"/>
              <a:t>Serials</a:t>
            </a:r>
            <a:endParaRPr lang="en-US" sz="1600" dirty="0"/>
          </a:p>
        </p:txBody>
      </p:sp>
      <p:sp>
        <p:nvSpPr>
          <p:cNvPr id="94" name="Rectangle 7"/>
          <p:cNvSpPr>
            <a:spLocks noChangeArrowheads="1"/>
          </p:cNvSpPr>
          <p:nvPr/>
        </p:nvSpPr>
        <p:spPr bwMode="auto">
          <a:xfrm>
            <a:off x="7080884" y="3566796"/>
            <a:ext cx="990600" cy="1843404"/>
          </a:xfrm>
          <a:prstGeom prst="rect">
            <a:avLst/>
          </a:prstGeom>
          <a:solidFill>
            <a:schemeClr val="accent1"/>
          </a:solidFill>
          <a:ln w="9525">
            <a:solidFill>
              <a:schemeClr val="tx1"/>
            </a:solidFill>
            <a:miter lim="800000"/>
            <a:headEnd/>
            <a:tailEnd/>
          </a:ln>
          <a:effectLst/>
        </p:spPr>
        <p:txBody>
          <a:bodyPr wrap="none" anchor="t" anchorCtr="0"/>
          <a:lstStyle/>
          <a:p>
            <a:pPr algn="ctr"/>
            <a:r>
              <a:rPr lang="en-US" sz="1600" dirty="0" smtClean="0"/>
              <a:t>Online</a:t>
            </a:r>
            <a:br>
              <a:rPr lang="en-US" sz="1600" dirty="0" smtClean="0"/>
            </a:br>
            <a:r>
              <a:rPr lang="en-US" sz="1600" dirty="0" smtClean="0"/>
              <a:t>Catalog</a:t>
            </a:r>
            <a:endParaRPr lang="en-US" sz="1600" dirty="0"/>
          </a:p>
        </p:txBody>
      </p:sp>
      <p:cxnSp>
        <p:nvCxnSpPr>
          <p:cNvPr id="13" name="Straight Arrow Connector 12"/>
          <p:cNvCxnSpPr/>
          <p:nvPr/>
        </p:nvCxnSpPr>
        <p:spPr>
          <a:xfrm flipH="1">
            <a:off x="1998028" y="4703825"/>
            <a:ext cx="1523999" cy="106680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flipH="1">
            <a:off x="2915602" y="4703825"/>
            <a:ext cx="862650" cy="106680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a:off x="2252027" y="4434612"/>
            <a:ext cx="1577975" cy="131791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a:off x="2092326" y="4495764"/>
            <a:ext cx="804862" cy="124472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a:endCxn id="72" idx="4"/>
          </p:cNvCxnSpPr>
          <p:nvPr/>
        </p:nvCxnSpPr>
        <p:spPr>
          <a:xfrm>
            <a:off x="2400459" y="4449888"/>
            <a:ext cx="2648743" cy="140684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6082664" y="4434612"/>
            <a:ext cx="381000" cy="1265112"/>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a:endCxn id="76" idx="4"/>
          </p:cNvCxnSpPr>
          <p:nvPr/>
        </p:nvCxnSpPr>
        <p:spPr>
          <a:xfrm>
            <a:off x="4924583" y="4449888"/>
            <a:ext cx="1267619" cy="1406842"/>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p:nvPr/>
        </p:nvCxnSpPr>
        <p:spPr>
          <a:xfrm flipH="1">
            <a:off x="3057683" y="4449888"/>
            <a:ext cx="1651000" cy="1406842"/>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p:nvPr/>
        </p:nvCxnSpPr>
        <p:spPr>
          <a:xfrm>
            <a:off x="2587785" y="4449888"/>
            <a:ext cx="5928517" cy="143465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flipH="1">
            <a:off x="3199765" y="4495764"/>
            <a:ext cx="3017836" cy="1614898"/>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p:nvPr/>
        </p:nvCxnSpPr>
        <p:spPr>
          <a:xfrm flipH="1">
            <a:off x="5419883" y="4545025"/>
            <a:ext cx="2448719" cy="1565637"/>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p:nvPr/>
        </p:nvCxnSpPr>
        <p:spPr>
          <a:xfrm flipH="1">
            <a:off x="4249896" y="4579962"/>
            <a:ext cx="3536156" cy="1463721"/>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p:nvPr/>
        </p:nvCxnSpPr>
        <p:spPr>
          <a:xfrm flipH="1">
            <a:off x="2915602" y="4512984"/>
            <a:ext cx="4699317" cy="1597678"/>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38" name="Straight Arrow Connector 137"/>
          <p:cNvCxnSpPr/>
          <p:nvPr/>
        </p:nvCxnSpPr>
        <p:spPr>
          <a:xfrm flipH="1">
            <a:off x="3199765" y="4419679"/>
            <a:ext cx="3017836" cy="1614898"/>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p:nvPr/>
        </p:nvCxnSpPr>
        <p:spPr>
          <a:xfrm flipH="1">
            <a:off x="1998028" y="4436899"/>
            <a:ext cx="5616892" cy="1597678"/>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49" name="Text Box 75"/>
          <p:cNvSpPr txBox="1">
            <a:spLocks noChangeArrowheads="1"/>
          </p:cNvSpPr>
          <p:nvPr/>
        </p:nvSpPr>
        <p:spPr bwMode="auto">
          <a:xfrm>
            <a:off x="5456471" y="1610896"/>
            <a:ext cx="1555234" cy="338554"/>
          </a:xfrm>
          <a:prstGeom prst="rect">
            <a:avLst/>
          </a:prstGeom>
          <a:noFill/>
          <a:ln w="9525">
            <a:noFill/>
            <a:miter lim="800000"/>
            <a:headEnd/>
            <a:tailEnd/>
          </a:ln>
          <a:effectLst/>
        </p:spPr>
        <p:txBody>
          <a:bodyPr wrap="none">
            <a:spAutoFit/>
          </a:bodyPr>
          <a:lstStyle/>
          <a:p>
            <a:r>
              <a:rPr lang="en-US" sz="1600" dirty="0" smtClean="0"/>
              <a:t>Public Interfaces</a:t>
            </a:r>
            <a:r>
              <a:rPr lang="en-US" sz="1600" dirty="0"/>
              <a:t>:</a:t>
            </a:r>
          </a:p>
        </p:txBody>
      </p:sp>
      <p:cxnSp>
        <p:nvCxnSpPr>
          <p:cNvPr id="50" name="Straight Arrow Connector 49"/>
          <p:cNvCxnSpPr>
            <a:stCxn id="94" idx="0"/>
            <a:endCxn id="142404" idx="2"/>
          </p:cNvCxnSpPr>
          <p:nvPr/>
        </p:nvCxnSpPr>
        <p:spPr>
          <a:xfrm flipH="1" flipV="1">
            <a:off x="7525702" y="2054225"/>
            <a:ext cx="50482" cy="1512571"/>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60" name="Straight Arrow Connector 159"/>
          <p:cNvCxnSpPr>
            <a:stCxn id="91" idx="0"/>
          </p:cNvCxnSpPr>
          <p:nvPr/>
        </p:nvCxnSpPr>
        <p:spPr>
          <a:xfrm flipH="1" flipV="1">
            <a:off x="4429284" y="2054225"/>
            <a:ext cx="1843880" cy="1512571"/>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a:stCxn id="90" idx="0"/>
          </p:cNvCxnSpPr>
          <p:nvPr/>
        </p:nvCxnSpPr>
        <p:spPr>
          <a:xfrm flipH="1" flipV="1">
            <a:off x="4249896" y="2054225"/>
            <a:ext cx="674687" cy="1512571"/>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62" name="Straight Arrow Connector 161"/>
          <p:cNvCxnSpPr>
            <a:endCxn id="142409" idx="2"/>
          </p:cNvCxnSpPr>
          <p:nvPr/>
        </p:nvCxnSpPr>
        <p:spPr>
          <a:xfrm flipV="1">
            <a:off x="3570445" y="2054225"/>
            <a:ext cx="503079" cy="1512571"/>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64" name="Straight Arrow Connector 163"/>
          <p:cNvCxnSpPr/>
          <p:nvPr/>
        </p:nvCxnSpPr>
        <p:spPr>
          <a:xfrm flipV="1">
            <a:off x="2208529" y="2054225"/>
            <a:ext cx="1613455" cy="1512571"/>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0" name="Straight Arrow Connector 169"/>
          <p:cNvCxnSpPr/>
          <p:nvPr/>
        </p:nvCxnSpPr>
        <p:spPr>
          <a:xfrm>
            <a:off x="5005545" y="4434612"/>
            <a:ext cx="2520157" cy="1449930"/>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41353" y="2371724"/>
            <a:ext cx="1213089" cy="400110"/>
          </a:xfrm>
          <a:prstGeom prst="rect">
            <a:avLst/>
          </a:prstGeom>
          <a:noFill/>
        </p:spPr>
        <p:txBody>
          <a:bodyPr wrap="none" rtlCol="0">
            <a:spAutoFit/>
          </a:bodyPr>
          <a:lstStyle/>
          <a:p>
            <a:r>
              <a:rPr lang="en-US" sz="2000" b="1" dirty="0" smtClean="0"/>
              <a:t>Interfaces</a:t>
            </a:r>
            <a:endParaRPr lang="en-US" sz="2000" b="1" dirty="0"/>
          </a:p>
        </p:txBody>
      </p:sp>
      <p:sp>
        <p:nvSpPr>
          <p:cNvPr id="173" name="TextBox 172"/>
          <p:cNvSpPr txBox="1"/>
          <p:nvPr/>
        </p:nvSpPr>
        <p:spPr>
          <a:xfrm>
            <a:off x="41353" y="3588325"/>
            <a:ext cx="1111202" cy="707886"/>
          </a:xfrm>
          <a:prstGeom prst="rect">
            <a:avLst/>
          </a:prstGeom>
          <a:noFill/>
        </p:spPr>
        <p:txBody>
          <a:bodyPr wrap="none" rtlCol="0">
            <a:spAutoFit/>
          </a:bodyPr>
          <a:lstStyle/>
          <a:p>
            <a:r>
              <a:rPr lang="en-US" sz="2000" b="1" dirty="0" smtClean="0"/>
              <a:t>Business</a:t>
            </a:r>
            <a:br>
              <a:rPr lang="en-US" sz="2000" b="1" dirty="0" smtClean="0"/>
            </a:br>
            <a:r>
              <a:rPr lang="en-US" sz="2000" b="1" dirty="0" smtClean="0"/>
              <a:t>Logic</a:t>
            </a:r>
            <a:endParaRPr lang="en-US" sz="2000" b="1" dirty="0"/>
          </a:p>
        </p:txBody>
      </p:sp>
      <p:sp>
        <p:nvSpPr>
          <p:cNvPr id="174" name="TextBox 173"/>
          <p:cNvSpPr txBox="1"/>
          <p:nvPr/>
        </p:nvSpPr>
        <p:spPr>
          <a:xfrm>
            <a:off x="41353" y="5752525"/>
            <a:ext cx="827791" cy="707886"/>
          </a:xfrm>
          <a:prstGeom prst="rect">
            <a:avLst/>
          </a:prstGeom>
          <a:noFill/>
        </p:spPr>
        <p:txBody>
          <a:bodyPr wrap="none" rtlCol="0">
            <a:spAutoFit/>
          </a:bodyPr>
          <a:lstStyle/>
          <a:p>
            <a:r>
              <a:rPr lang="en-US" sz="2000" b="1" dirty="0" smtClean="0"/>
              <a:t>Data</a:t>
            </a:r>
            <a:br>
              <a:rPr lang="en-US" sz="2000" b="1" dirty="0" smtClean="0"/>
            </a:br>
            <a:r>
              <a:rPr lang="en-US" sz="2000" b="1" dirty="0" smtClean="0"/>
              <a:t>Stores</a:t>
            </a:r>
            <a:endParaRPr lang="en-US" sz="2000" b="1" dirty="0"/>
          </a:p>
        </p:txBody>
      </p:sp>
    </p:spTree>
    <p:extLst>
      <p:ext uri="{BB962C8B-B14F-4D97-AF65-F5344CB8AC3E}">
        <p14:creationId xmlns:p14="http://schemas.microsoft.com/office/powerpoint/2010/main" val="13860981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40" name="AutoShape 4"/>
          <p:cNvSpPr>
            <a:spLocks noGrp="1" noChangeArrowheads="1"/>
          </p:cNvSpPr>
          <p:nvPr>
            <p:ph type="title"/>
          </p:nvPr>
        </p:nvSpPr>
        <p:spPr/>
        <p:txBody>
          <a:bodyPr>
            <a:normAutofit/>
          </a:bodyPr>
          <a:lstStyle/>
          <a:p>
            <a:r>
              <a:rPr lang="en-US" dirty="0" smtClean="0"/>
              <a:t>LMS / ERM:</a:t>
            </a:r>
            <a:r>
              <a:rPr lang="en-US" baseline="0" dirty="0" smtClean="0"/>
              <a:t> Fragmented</a:t>
            </a:r>
            <a:r>
              <a:rPr lang="en-US" dirty="0" smtClean="0"/>
              <a:t> Model</a:t>
            </a:r>
            <a:endParaRPr lang="en-US" dirty="0"/>
          </a:p>
        </p:txBody>
      </p:sp>
      <p:grpSp>
        <p:nvGrpSpPr>
          <p:cNvPr id="3" name="Group 2"/>
          <p:cNvGrpSpPr/>
          <p:nvPr/>
        </p:nvGrpSpPr>
        <p:grpSpPr>
          <a:xfrm>
            <a:off x="62798" y="1688352"/>
            <a:ext cx="4934251" cy="4967662"/>
            <a:chOff x="1010602" y="1143000"/>
            <a:chExt cx="8077200" cy="5486399"/>
          </a:xfrm>
        </p:grpSpPr>
        <p:sp>
          <p:nvSpPr>
            <p:cNvPr id="142341" name="Rectangle 5"/>
            <p:cNvSpPr>
              <a:spLocks noChangeArrowheads="1"/>
            </p:cNvSpPr>
            <p:nvPr/>
          </p:nvSpPr>
          <p:spPr bwMode="auto">
            <a:xfrm>
              <a:off x="1010602" y="1143000"/>
              <a:ext cx="8077200" cy="5486399"/>
            </a:xfrm>
            <a:prstGeom prst="rect">
              <a:avLst/>
            </a:prstGeom>
            <a:solidFill>
              <a:schemeClr val="accent2">
                <a:lumMod val="60000"/>
                <a:lumOff val="40000"/>
              </a:schemeClr>
            </a:solidFill>
            <a:ln w="9525">
              <a:solidFill>
                <a:schemeClr val="tx1"/>
              </a:solidFill>
              <a:miter lim="800000"/>
              <a:headEnd/>
              <a:tailEnd/>
            </a:ln>
            <a:effectLst>
              <a:prstShdw prst="shdw13" dist="53882" dir="13500000">
                <a:schemeClr val="bg2">
                  <a:alpha val="50000"/>
                </a:schemeClr>
              </a:prstShdw>
            </a:effectLst>
          </p:spPr>
          <p:txBody>
            <a:bodyPr wrap="none" anchor="ctr"/>
            <a:lstStyle/>
            <a:p>
              <a:endParaRPr lang="en-US" dirty="0"/>
            </a:p>
          </p:txBody>
        </p:sp>
        <p:sp>
          <p:nvSpPr>
            <p:cNvPr id="142343" name="Rectangle 7"/>
            <p:cNvSpPr>
              <a:spLocks noChangeArrowheads="1"/>
            </p:cNvSpPr>
            <p:nvPr/>
          </p:nvSpPr>
          <p:spPr bwMode="auto">
            <a:xfrm>
              <a:off x="1756727" y="3566796"/>
              <a:ext cx="990600" cy="1843404"/>
            </a:xfrm>
            <a:prstGeom prst="rect">
              <a:avLst/>
            </a:prstGeom>
            <a:solidFill>
              <a:schemeClr val="accent1"/>
            </a:solidFill>
            <a:ln w="9525">
              <a:solidFill>
                <a:schemeClr val="tx1"/>
              </a:solidFill>
              <a:miter lim="800000"/>
              <a:headEnd/>
              <a:tailEnd/>
            </a:ln>
            <a:effectLst/>
          </p:spPr>
          <p:txBody>
            <a:bodyPr wrap="none" anchor="t" anchorCtr="0"/>
            <a:lstStyle/>
            <a:p>
              <a:pPr algn="ctr"/>
              <a:r>
                <a:rPr lang="en-US" sz="1600" dirty="0"/>
                <a:t>Circulation</a:t>
              </a:r>
            </a:p>
          </p:txBody>
        </p:sp>
        <p:grpSp>
          <p:nvGrpSpPr>
            <p:cNvPr id="2" name="Group 27"/>
            <p:cNvGrpSpPr>
              <a:grpSpLocks/>
            </p:cNvGrpSpPr>
            <p:nvPr/>
          </p:nvGrpSpPr>
          <p:grpSpPr bwMode="auto">
            <a:xfrm>
              <a:off x="1239202" y="5715000"/>
              <a:ext cx="914400" cy="797230"/>
              <a:chOff x="720" y="3666"/>
              <a:chExt cx="240" cy="270"/>
            </a:xfrm>
          </p:grpSpPr>
          <p:sp>
            <p:nvSpPr>
              <p:cNvPr id="142364" name="Oval 28"/>
              <p:cNvSpPr>
                <a:spLocks noChangeArrowheads="1"/>
              </p:cNvSpPr>
              <p:nvPr/>
            </p:nvSpPr>
            <p:spPr bwMode="auto">
              <a:xfrm>
                <a:off x="720" y="3888"/>
                <a:ext cx="240" cy="48"/>
              </a:xfrm>
              <a:prstGeom prst="ellipse">
                <a:avLst/>
              </a:prstGeom>
              <a:solidFill>
                <a:srgbClr val="CC9900"/>
              </a:solidFill>
              <a:ln w="9525">
                <a:solidFill>
                  <a:schemeClr val="tx1"/>
                </a:solidFill>
                <a:round/>
                <a:headEnd/>
                <a:tailEnd/>
              </a:ln>
              <a:effectLst/>
            </p:spPr>
            <p:txBody>
              <a:bodyPr wrap="none" anchor="ctr"/>
              <a:lstStyle/>
              <a:p>
                <a:endParaRPr lang="en-US"/>
              </a:p>
            </p:txBody>
          </p:sp>
          <p:sp>
            <p:nvSpPr>
              <p:cNvPr id="142365" name="Rectangle 29"/>
              <p:cNvSpPr>
                <a:spLocks noChangeArrowheads="1"/>
              </p:cNvSpPr>
              <p:nvPr/>
            </p:nvSpPr>
            <p:spPr bwMode="auto">
              <a:xfrm>
                <a:off x="720" y="3696"/>
                <a:ext cx="240" cy="208"/>
              </a:xfrm>
              <a:prstGeom prst="rect">
                <a:avLst/>
              </a:prstGeom>
              <a:solidFill>
                <a:srgbClr val="CC9900"/>
              </a:solidFill>
              <a:ln w="9525">
                <a:solidFill>
                  <a:schemeClr val="tx1"/>
                </a:solidFill>
                <a:miter lim="800000"/>
                <a:headEnd/>
                <a:tailEnd/>
              </a:ln>
              <a:effectLst/>
            </p:spPr>
            <p:txBody>
              <a:bodyPr wrap="none" anchor="ctr"/>
              <a:lstStyle/>
              <a:p>
                <a:pPr algn="ctr"/>
                <a:r>
                  <a:rPr lang="en-US" dirty="0" smtClean="0"/>
                  <a:t>BIB</a:t>
                </a:r>
                <a:endParaRPr lang="en-US" dirty="0"/>
              </a:p>
            </p:txBody>
          </p:sp>
          <p:sp>
            <p:nvSpPr>
              <p:cNvPr id="142366" name="Oval 30"/>
              <p:cNvSpPr>
                <a:spLocks noChangeArrowheads="1"/>
              </p:cNvSpPr>
              <p:nvPr/>
            </p:nvSpPr>
            <p:spPr bwMode="auto">
              <a:xfrm>
                <a:off x="720" y="3666"/>
                <a:ext cx="240" cy="48"/>
              </a:xfrm>
              <a:prstGeom prst="ellipse">
                <a:avLst/>
              </a:prstGeom>
              <a:solidFill>
                <a:srgbClr val="CC9900"/>
              </a:solidFill>
              <a:ln w="9525">
                <a:solidFill>
                  <a:schemeClr val="tx1"/>
                </a:solidFill>
                <a:round/>
                <a:headEnd/>
                <a:tailEnd/>
              </a:ln>
              <a:effectLst/>
            </p:spPr>
            <p:txBody>
              <a:bodyPr wrap="none" anchor="ctr"/>
              <a:lstStyle/>
              <a:p>
                <a:endParaRPr lang="en-US"/>
              </a:p>
            </p:txBody>
          </p:sp>
        </p:grpSp>
        <p:pic>
          <p:nvPicPr>
            <p:cNvPr id="142404" name="Picture 68" descr="MCj03974120000[1]"/>
            <p:cNvPicPr>
              <a:picLocks noChangeAspect="1" noChangeArrowheads="1"/>
            </p:cNvPicPr>
            <p:nvPr/>
          </p:nvPicPr>
          <p:blipFill>
            <a:blip r:embed="rId2" cstate="print"/>
            <a:srcRect/>
            <a:stretch>
              <a:fillRect/>
            </a:stretch>
          </p:blipFill>
          <p:spPr bwMode="auto">
            <a:xfrm>
              <a:off x="7055802" y="1295400"/>
              <a:ext cx="939800" cy="758825"/>
            </a:xfrm>
            <a:prstGeom prst="rect">
              <a:avLst/>
            </a:prstGeom>
            <a:noFill/>
          </p:spPr>
        </p:pic>
        <p:pic>
          <p:nvPicPr>
            <p:cNvPr id="142409" name="Picture 73" descr="MCj03974120000[1]"/>
            <p:cNvPicPr>
              <a:picLocks noChangeAspect="1" noChangeArrowheads="1"/>
            </p:cNvPicPr>
            <p:nvPr/>
          </p:nvPicPr>
          <p:blipFill>
            <a:blip r:embed="rId2" cstate="print"/>
            <a:srcRect/>
            <a:stretch>
              <a:fillRect/>
            </a:stretch>
          </p:blipFill>
          <p:spPr bwMode="auto">
            <a:xfrm>
              <a:off x="3603624" y="1295400"/>
              <a:ext cx="939800" cy="758825"/>
            </a:xfrm>
            <a:prstGeom prst="rect">
              <a:avLst/>
            </a:prstGeom>
            <a:noFill/>
          </p:spPr>
        </p:pic>
        <p:sp>
          <p:nvSpPr>
            <p:cNvPr id="142411" name="Text Box 75"/>
            <p:cNvSpPr txBox="1">
              <a:spLocks noChangeArrowheads="1"/>
            </p:cNvSpPr>
            <p:nvPr/>
          </p:nvSpPr>
          <p:spPr bwMode="auto">
            <a:xfrm>
              <a:off x="1910715" y="1612900"/>
              <a:ext cx="1611312" cy="336550"/>
            </a:xfrm>
            <a:prstGeom prst="rect">
              <a:avLst/>
            </a:prstGeom>
            <a:noFill/>
            <a:ln w="9525">
              <a:noFill/>
              <a:miter lim="800000"/>
              <a:headEnd/>
              <a:tailEnd/>
            </a:ln>
            <a:effectLst/>
          </p:spPr>
          <p:txBody>
            <a:bodyPr wrap="none">
              <a:spAutoFit/>
            </a:bodyPr>
            <a:lstStyle/>
            <a:p>
              <a:r>
                <a:rPr lang="en-US" sz="1600" dirty="0"/>
                <a:t>Staff Interfaces:</a:t>
              </a:r>
            </a:p>
          </p:txBody>
        </p:sp>
        <p:grpSp>
          <p:nvGrpSpPr>
            <p:cNvPr id="61" name="Group 27"/>
            <p:cNvGrpSpPr>
              <a:grpSpLocks/>
            </p:cNvGrpSpPr>
            <p:nvPr/>
          </p:nvGrpSpPr>
          <p:grpSpPr bwMode="auto">
            <a:xfrm>
              <a:off x="2345690" y="5715000"/>
              <a:ext cx="914400" cy="797230"/>
              <a:chOff x="720" y="3666"/>
              <a:chExt cx="240" cy="270"/>
            </a:xfrm>
          </p:grpSpPr>
          <p:sp>
            <p:nvSpPr>
              <p:cNvPr id="62" name="Oval 28"/>
              <p:cNvSpPr>
                <a:spLocks noChangeArrowheads="1"/>
              </p:cNvSpPr>
              <p:nvPr/>
            </p:nvSpPr>
            <p:spPr bwMode="auto">
              <a:xfrm>
                <a:off x="720" y="3888"/>
                <a:ext cx="240" cy="48"/>
              </a:xfrm>
              <a:prstGeom prst="ellipse">
                <a:avLst/>
              </a:prstGeom>
              <a:solidFill>
                <a:srgbClr val="CC9900"/>
              </a:solidFill>
              <a:ln w="9525">
                <a:solidFill>
                  <a:schemeClr val="tx1"/>
                </a:solidFill>
                <a:round/>
                <a:headEnd/>
                <a:tailEnd/>
              </a:ln>
              <a:effectLst/>
            </p:spPr>
            <p:txBody>
              <a:bodyPr wrap="none" anchor="ctr"/>
              <a:lstStyle/>
              <a:p>
                <a:endParaRPr lang="en-US"/>
              </a:p>
            </p:txBody>
          </p:sp>
          <p:sp>
            <p:nvSpPr>
              <p:cNvPr id="63" name="Rectangle 29"/>
              <p:cNvSpPr>
                <a:spLocks noChangeArrowheads="1"/>
              </p:cNvSpPr>
              <p:nvPr/>
            </p:nvSpPr>
            <p:spPr bwMode="auto">
              <a:xfrm>
                <a:off x="720" y="3696"/>
                <a:ext cx="240" cy="208"/>
              </a:xfrm>
              <a:prstGeom prst="rect">
                <a:avLst/>
              </a:prstGeom>
              <a:solidFill>
                <a:srgbClr val="CC9900"/>
              </a:solidFill>
              <a:ln w="9525">
                <a:solidFill>
                  <a:schemeClr val="tx1"/>
                </a:solidFill>
                <a:miter lim="800000"/>
                <a:headEnd/>
                <a:tailEnd/>
              </a:ln>
              <a:effectLst/>
            </p:spPr>
            <p:txBody>
              <a:bodyPr wrap="none" anchor="ctr"/>
              <a:lstStyle/>
              <a:p>
                <a:pPr algn="ctr"/>
                <a:r>
                  <a:rPr lang="en-US" dirty="0" smtClean="0"/>
                  <a:t>Holding</a:t>
                </a:r>
                <a:br>
                  <a:rPr lang="en-US" dirty="0" smtClean="0"/>
                </a:br>
                <a:r>
                  <a:rPr lang="en-US" dirty="0" smtClean="0"/>
                  <a:t> / Items</a:t>
                </a:r>
                <a:endParaRPr lang="en-US" dirty="0"/>
              </a:p>
            </p:txBody>
          </p:sp>
          <p:sp>
            <p:nvSpPr>
              <p:cNvPr id="64" name="Oval 30"/>
              <p:cNvSpPr>
                <a:spLocks noChangeArrowheads="1"/>
              </p:cNvSpPr>
              <p:nvPr/>
            </p:nvSpPr>
            <p:spPr bwMode="auto">
              <a:xfrm>
                <a:off x="720" y="3666"/>
                <a:ext cx="240" cy="48"/>
              </a:xfrm>
              <a:prstGeom prst="ellipse">
                <a:avLst/>
              </a:prstGeom>
              <a:solidFill>
                <a:srgbClr val="CC9900"/>
              </a:solidFill>
              <a:ln w="9525">
                <a:solidFill>
                  <a:schemeClr val="tx1"/>
                </a:solidFill>
                <a:round/>
                <a:headEnd/>
                <a:tailEnd/>
              </a:ln>
              <a:effectLst/>
            </p:spPr>
            <p:txBody>
              <a:bodyPr wrap="none" anchor="ctr"/>
              <a:lstStyle/>
              <a:p>
                <a:endParaRPr lang="en-US"/>
              </a:p>
            </p:txBody>
          </p:sp>
        </p:grpSp>
        <p:grpSp>
          <p:nvGrpSpPr>
            <p:cNvPr id="65" name="Group 27"/>
            <p:cNvGrpSpPr>
              <a:grpSpLocks/>
            </p:cNvGrpSpPr>
            <p:nvPr/>
          </p:nvGrpSpPr>
          <p:grpSpPr bwMode="auto">
            <a:xfrm>
              <a:off x="3522027" y="5715000"/>
              <a:ext cx="914400" cy="797230"/>
              <a:chOff x="720" y="3666"/>
              <a:chExt cx="240" cy="270"/>
            </a:xfrm>
          </p:grpSpPr>
          <p:sp>
            <p:nvSpPr>
              <p:cNvPr id="66" name="Oval 28"/>
              <p:cNvSpPr>
                <a:spLocks noChangeArrowheads="1"/>
              </p:cNvSpPr>
              <p:nvPr/>
            </p:nvSpPr>
            <p:spPr bwMode="auto">
              <a:xfrm>
                <a:off x="720" y="3888"/>
                <a:ext cx="240" cy="48"/>
              </a:xfrm>
              <a:prstGeom prst="ellipse">
                <a:avLst/>
              </a:prstGeom>
              <a:solidFill>
                <a:srgbClr val="CC9900"/>
              </a:solidFill>
              <a:ln w="9525">
                <a:solidFill>
                  <a:schemeClr val="tx1"/>
                </a:solidFill>
                <a:round/>
                <a:headEnd/>
                <a:tailEnd/>
              </a:ln>
              <a:effectLst/>
            </p:spPr>
            <p:txBody>
              <a:bodyPr wrap="none" anchor="ctr"/>
              <a:lstStyle/>
              <a:p>
                <a:endParaRPr lang="en-US"/>
              </a:p>
            </p:txBody>
          </p:sp>
          <p:sp>
            <p:nvSpPr>
              <p:cNvPr id="67" name="Rectangle 29"/>
              <p:cNvSpPr>
                <a:spLocks noChangeArrowheads="1"/>
              </p:cNvSpPr>
              <p:nvPr/>
            </p:nvSpPr>
            <p:spPr bwMode="auto">
              <a:xfrm>
                <a:off x="720" y="3696"/>
                <a:ext cx="240" cy="208"/>
              </a:xfrm>
              <a:prstGeom prst="rect">
                <a:avLst/>
              </a:prstGeom>
              <a:solidFill>
                <a:srgbClr val="CC9900"/>
              </a:solidFill>
              <a:ln w="9525">
                <a:solidFill>
                  <a:schemeClr val="tx1"/>
                </a:solidFill>
                <a:miter lim="800000"/>
                <a:headEnd/>
                <a:tailEnd/>
              </a:ln>
              <a:effectLst/>
            </p:spPr>
            <p:txBody>
              <a:bodyPr wrap="none" anchor="ctr"/>
              <a:lstStyle/>
              <a:p>
                <a:pPr algn="ctr"/>
                <a:r>
                  <a:rPr lang="en-US" dirty="0" err="1" smtClean="0"/>
                  <a:t>Circ</a:t>
                </a:r>
                <a:r>
                  <a:rPr lang="en-US" dirty="0" smtClean="0"/>
                  <a:t/>
                </a:r>
                <a:br>
                  <a:rPr lang="en-US" dirty="0" smtClean="0"/>
                </a:br>
                <a:r>
                  <a:rPr lang="en-US" dirty="0" smtClean="0"/>
                  <a:t>Transact</a:t>
                </a:r>
                <a:endParaRPr lang="en-US" dirty="0"/>
              </a:p>
            </p:txBody>
          </p:sp>
          <p:sp>
            <p:nvSpPr>
              <p:cNvPr id="68" name="Oval 30"/>
              <p:cNvSpPr>
                <a:spLocks noChangeArrowheads="1"/>
              </p:cNvSpPr>
              <p:nvPr/>
            </p:nvSpPr>
            <p:spPr bwMode="auto">
              <a:xfrm>
                <a:off x="720" y="3666"/>
                <a:ext cx="240" cy="48"/>
              </a:xfrm>
              <a:prstGeom prst="ellipse">
                <a:avLst/>
              </a:prstGeom>
              <a:solidFill>
                <a:srgbClr val="CC9900"/>
              </a:solidFill>
              <a:ln w="9525">
                <a:solidFill>
                  <a:schemeClr val="tx1"/>
                </a:solidFill>
                <a:round/>
                <a:headEnd/>
                <a:tailEnd/>
              </a:ln>
              <a:effectLst/>
            </p:spPr>
            <p:txBody>
              <a:bodyPr wrap="none" anchor="ctr"/>
              <a:lstStyle/>
              <a:p>
                <a:endParaRPr lang="en-US"/>
              </a:p>
            </p:txBody>
          </p:sp>
        </p:grpSp>
        <p:grpSp>
          <p:nvGrpSpPr>
            <p:cNvPr id="69" name="Group 27"/>
            <p:cNvGrpSpPr>
              <a:grpSpLocks/>
            </p:cNvGrpSpPr>
            <p:nvPr/>
          </p:nvGrpSpPr>
          <p:grpSpPr bwMode="auto">
            <a:xfrm>
              <a:off x="4592002" y="5715000"/>
              <a:ext cx="914400" cy="797230"/>
              <a:chOff x="720" y="3666"/>
              <a:chExt cx="240" cy="270"/>
            </a:xfrm>
          </p:grpSpPr>
          <p:sp>
            <p:nvSpPr>
              <p:cNvPr id="70" name="Oval 28"/>
              <p:cNvSpPr>
                <a:spLocks noChangeArrowheads="1"/>
              </p:cNvSpPr>
              <p:nvPr/>
            </p:nvSpPr>
            <p:spPr bwMode="auto">
              <a:xfrm>
                <a:off x="720" y="3888"/>
                <a:ext cx="240" cy="48"/>
              </a:xfrm>
              <a:prstGeom prst="ellipse">
                <a:avLst/>
              </a:prstGeom>
              <a:solidFill>
                <a:srgbClr val="CC9900"/>
              </a:solidFill>
              <a:ln w="9525">
                <a:solidFill>
                  <a:schemeClr val="tx1"/>
                </a:solidFill>
                <a:round/>
                <a:headEnd/>
                <a:tailEnd/>
              </a:ln>
              <a:effectLst/>
            </p:spPr>
            <p:txBody>
              <a:bodyPr wrap="none" anchor="ctr"/>
              <a:lstStyle/>
              <a:p>
                <a:endParaRPr lang="en-US"/>
              </a:p>
            </p:txBody>
          </p:sp>
          <p:sp>
            <p:nvSpPr>
              <p:cNvPr id="71" name="Rectangle 29"/>
              <p:cNvSpPr>
                <a:spLocks noChangeArrowheads="1"/>
              </p:cNvSpPr>
              <p:nvPr/>
            </p:nvSpPr>
            <p:spPr bwMode="auto">
              <a:xfrm>
                <a:off x="720" y="3696"/>
                <a:ext cx="240" cy="208"/>
              </a:xfrm>
              <a:prstGeom prst="rect">
                <a:avLst/>
              </a:prstGeom>
              <a:solidFill>
                <a:srgbClr val="CC9900"/>
              </a:solidFill>
              <a:ln w="9525">
                <a:solidFill>
                  <a:schemeClr val="tx1"/>
                </a:solidFill>
                <a:miter lim="800000"/>
                <a:headEnd/>
                <a:tailEnd/>
              </a:ln>
              <a:effectLst/>
            </p:spPr>
            <p:txBody>
              <a:bodyPr wrap="none" anchor="ctr"/>
              <a:lstStyle/>
              <a:p>
                <a:pPr algn="ctr"/>
                <a:r>
                  <a:rPr lang="en-US" dirty="0" smtClean="0"/>
                  <a:t>User</a:t>
                </a:r>
                <a:endParaRPr lang="en-US" dirty="0"/>
              </a:p>
            </p:txBody>
          </p:sp>
          <p:sp>
            <p:nvSpPr>
              <p:cNvPr id="72" name="Oval 30"/>
              <p:cNvSpPr>
                <a:spLocks noChangeArrowheads="1"/>
              </p:cNvSpPr>
              <p:nvPr/>
            </p:nvSpPr>
            <p:spPr bwMode="auto">
              <a:xfrm>
                <a:off x="720" y="3666"/>
                <a:ext cx="240" cy="48"/>
              </a:xfrm>
              <a:prstGeom prst="ellipse">
                <a:avLst/>
              </a:prstGeom>
              <a:solidFill>
                <a:srgbClr val="CC9900"/>
              </a:solidFill>
              <a:ln w="9525">
                <a:solidFill>
                  <a:schemeClr val="tx1"/>
                </a:solidFill>
                <a:round/>
                <a:headEnd/>
                <a:tailEnd/>
              </a:ln>
              <a:effectLst/>
            </p:spPr>
            <p:txBody>
              <a:bodyPr wrap="none" anchor="ctr"/>
              <a:lstStyle/>
              <a:p>
                <a:endParaRPr lang="en-US"/>
              </a:p>
            </p:txBody>
          </p:sp>
        </p:grpSp>
        <p:grpSp>
          <p:nvGrpSpPr>
            <p:cNvPr id="73" name="Group 27"/>
            <p:cNvGrpSpPr>
              <a:grpSpLocks/>
            </p:cNvGrpSpPr>
            <p:nvPr/>
          </p:nvGrpSpPr>
          <p:grpSpPr bwMode="auto">
            <a:xfrm>
              <a:off x="5735002" y="5715000"/>
              <a:ext cx="914400" cy="797230"/>
              <a:chOff x="720" y="3666"/>
              <a:chExt cx="240" cy="270"/>
            </a:xfrm>
          </p:grpSpPr>
          <p:sp>
            <p:nvSpPr>
              <p:cNvPr id="74" name="Oval 28"/>
              <p:cNvSpPr>
                <a:spLocks noChangeArrowheads="1"/>
              </p:cNvSpPr>
              <p:nvPr/>
            </p:nvSpPr>
            <p:spPr bwMode="auto">
              <a:xfrm>
                <a:off x="720" y="3888"/>
                <a:ext cx="240" cy="48"/>
              </a:xfrm>
              <a:prstGeom prst="ellipse">
                <a:avLst/>
              </a:prstGeom>
              <a:solidFill>
                <a:srgbClr val="CC9900"/>
              </a:solidFill>
              <a:ln w="9525">
                <a:solidFill>
                  <a:schemeClr val="tx1"/>
                </a:solidFill>
                <a:round/>
                <a:headEnd/>
                <a:tailEnd/>
              </a:ln>
              <a:effectLst/>
            </p:spPr>
            <p:txBody>
              <a:bodyPr wrap="none" anchor="ctr"/>
              <a:lstStyle/>
              <a:p>
                <a:endParaRPr lang="en-US"/>
              </a:p>
            </p:txBody>
          </p:sp>
          <p:sp>
            <p:nvSpPr>
              <p:cNvPr id="75" name="Rectangle 29"/>
              <p:cNvSpPr>
                <a:spLocks noChangeArrowheads="1"/>
              </p:cNvSpPr>
              <p:nvPr/>
            </p:nvSpPr>
            <p:spPr bwMode="auto">
              <a:xfrm>
                <a:off x="720" y="3696"/>
                <a:ext cx="240" cy="208"/>
              </a:xfrm>
              <a:prstGeom prst="rect">
                <a:avLst/>
              </a:prstGeom>
              <a:solidFill>
                <a:srgbClr val="CC9900"/>
              </a:solidFill>
              <a:ln w="9525">
                <a:solidFill>
                  <a:schemeClr val="tx1"/>
                </a:solidFill>
                <a:miter lim="800000"/>
                <a:headEnd/>
                <a:tailEnd/>
              </a:ln>
              <a:effectLst/>
            </p:spPr>
            <p:txBody>
              <a:bodyPr wrap="none" anchor="ctr"/>
              <a:lstStyle/>
              <a:p>
                <a:pPr algn="ctr"/>
                <a:r>
                  <a:rPr lang="en-US" dirty="0" smtClean="0"/>
                  <a:t>Vendor</a:t>
                </a:r>
                <a:endParaRPr lang="en-US" dirty="0"/>
              </a:p>
            </p:txBody>
          </p:sp>
          <p:sp>
            <p:nvSpPr>
              <p:cNvPr id="76" name="Oval 30"/>
              <p:cNvSpPr>
                <a:spLocks noChangeArrowheads="1"/>
              </p:cNvSpPr>
              <p:nvPr/>
            </p:nvSpPr>
            <p:spPr bwMode="auto">
              <a:xfrm>
                <a:off x="720" y="3666"/>
                <a:ext cx="240" cy="48"/>
              </a:xfrm>
              <a:prstGeom prst="ellipse">
                <a:avLst/>
              </a:prstGeom>
              <a:solidFill>
                <a:srgbClr val="CC9900"/>
              </a:solidFill>
              <a:ln w="9525">
                <a:solidFill>
                  <a:schemeClr val="tx1"/>
                </a:solidFill>
                <a:round/>
                <a:headEnd/>
                <a:tailEnd/>
              </a:ln>
              <a:effectLst/>
            </p:spPr>
            <p:txBody>
              <a:bodyPr wrap="none" anchor="ctr"/>
              <a:lstStyle/>
              <a:p>
                <a:endParaRPr lang="en-US"/>
              </a:p>
            </p:txBody>
          </p:sp>
        </p:grpSp>
        <p:grpSp>
          <p:nvGrpSpPr>
            <p:cNvPr id="77" name="Group 27"/>
            <p:cNvGrpSpPr>
              <a:grpSpLocks/>
            </p:cNvGrpSpPr>
            <p:nvPr/>
          </p:nvGrpSpPr>
          <p:grpSpPr bwMode="auto">
            <a:xfrm>
              <a:off x="8059102" y="5715000"/>
              <a:ext cx="914400" cy="797230"/>
              <a:chOff x="720" y="3666"/>
              <a:chExt cx="240" cy="270"/>
            </a:xfrm>
          </p:grpSpPr>
          <p:sp>
            <p:nvSpPr>
              <p:cNvPr id="78" name="Oval 28"/>
              <p:cNvSpPr>
                <a:spLocks noChangeArrowheads="1"/>
              </p:cNvSpPr>
              <p:nvPr/>
            </p:nvSpPr>
            <p:spPr bwMode="auto">
              <a:xfrm>
                <a:off x="720" y="3888"/>
                <a:ext cx="240" cy="48"/>
              </a:xfrm>
              <a:prstGeom prst="ellipse">
                <a:avLst/>
              </a:prstGeom>
              <a:solidFill>
                <a:srgbClr val="CC9900"/>
              </a:solidFill>
              <a:ln w="9525">
                <a:solidFill>
                  <a:schemeClr val="tx1"/>
                </a:solidFill>
                <a:round/>
                <a:headEnd/>
                <a:tailEnd/>
              </a:ln>
              <a:effectLst/>
            </p:spPr>
            <p:txBody>
              <a:bodyPr wrap="none" anchor="ctr"/>
              <a:lstStyle/>
              <a:p>
                <a:endParaRPr lang="en-US"/>
              </a:p>
            </p:txBody>
          </p:sp>
          <p:sp>
            <p:nvSpPr>
              <p:cNvPr id="79" name="Rectangle 29"/>
              <p:cNvSpPr>
                <a:spLocks noChangeArrowheads="1"/>
              </p:cNvSpPr>
              <p:nvPr/>
            </p:nvSpPr>
            <p:spPr bwMode="auto">
              <a:xfrm>
                <a:off x="720" y="3696"/>
                <a:ext cx="240" cy="208"/>
              </a:xfrm>
              <a:prstGeom prst="rect">
                <a:avLst/>
              </a:prstGeom>
              <a:solidFill>
                <a:srgbClr val="CC9900"/>
              </a:solidFill>
              <a:ln w="9525">
                <a:solidFill>
                  <a:schemeClr val="tx1"/>
                </a:solidFill>
                <a:miter lim="800000"/>
                <a:headEnd/>
                <a:tailEnd/>
              </a:ln>
              <a:effectLst/>
            </p:spPr>
            <p:txBody>
              <a:bodyPr wrap="none" anchor="ctr"/>
              <a:lstStyle/>
              <a:p>
                <a:pPr algn="ctr"/>
                <a:r>
                  <a:rPr lang="en-US" dirty="0" smtClean="0"/>
                  <a:t>Policies</a:t>
                </a:r>
                <a:endParaRPr lang="en-US" dirty="0"/>
              </a:p>
            </p:txBody>
          </p:sp>
          <p:sp>
            <p:nvSpPr>
              <p:cNvPr id="80" name="Oval 30"/>
              <p:cNvSpPr>
                <a:spLocks noChangeArrowheads="1"/>
              </p:cNvSpPr>
              <p:nvPr/>
            </p:nvSpPr>
            <p:spPr bwMode="auto">
              <a:xfrm>
                <a:off x="720" y="3666"/>
                <a:ext cx="240" cy="48"/>
              </a:xfrm>
              <a:prstGeom prst="ellipse">
                <a:avLst/>
              </a:prstGeom>
              <a:solidFill>
                <a:srgbClr val="CC9900"/>
              </a:solidFill>
              <a:ln w="9525">
                <a:solidFill>
                  <a:schemeClr val="tx1"/>
                </a:solidFill>
                <a:round/>
                <a:headEnd/>
                <a:tailEnd/>
              </a:ln>
              <a:effectLst/>
            </p:spPr>
            <p:txBody>
              <a:bodyPr wrap="none" anchor="ctr"/>
              <a:lstStyle/>
              <a:p>
                <a:endParaRPr lang="en-US"/>
              </a:p>
            </p:txBody>
          </p:sp>
        </p:grpSp>
        <p:grpSp>
          <p:nvGrpSpPr>
            <p:cNvPr id="85" name="Group 27"/>
            <p:cNvGrpSpPr>
              <a:grpSpLocks/>
            </p:cNvGrpSpPr>
            <p:nvPr/>
          </p:nvGrpSpPr>
          <p:grpSpPr bwMode="auto">
            <a:xfrm>
              <a:off x="6871652" y="5715000"/>
              <a:ext cx="914400" cy="797230"/>
              <a:chOff x="720" y="3666"/>
              <a:chExt cx="240" cy="270"/>
            </a:xfrm>
          </p:grpSpPr>
          <p:sp>
            <p:nvSpPr>
              <p:cNvPr id="86" name="Oval 28"/>
              <p:cNvSpPr>
                <a:spLocks noChangeArrowheads="1"/>
              </p:cNvSpPr>
              <p:nvPr/>
            </p:nvSpPr>
            <p:spPr bwMode="auto">
              <a:xfrm>
                <a:off x="720" y="3888"/>
                <a:ext cx="240" cy="48"/>
              </a:xfrm>
              <a:prstGeom prst="ellipse">
                <a:avLst/>
              </a:prstGeom>
              <a:solidFill>
                <a:srgbClr val="CC9900"/>
              </a:solidFill>
              <a:ln w="9525">
                <a:solidFill>
                  <a:schemeClr val="tx1"/>
                </a:solidFill>
                <a:round/>
                <a:headEnd/>
                <a:tailEnd/>
              </a:ln>
              <a:effectLst/>
            </p:spPr>
            <p:txBody>
              <a:bodyPr wrap="none" anchor="ctr"/>
              <a:lstStyle/>
              <a:p>
                <a:endParaRPr lang="en-US"/>
              </a:p>
            </p:txBody>
          </p:sp>
          <p:sp>
            <p:nvSpPr>
              <p:cNvPr id="87" name="Rectangle 29"/>
              <p:cNvSpPr>
                <a:spLocks noChangeArrowheads="1"/>
              </p:cNvSpPr>
              <p:nvPr/>
            </p:nvSpPr>
            <p:spPr bwMode="auto">
              <a:xfrm>
                <a:off x="720" y="3696"/>
                <a:ext cx="240" cy="208"/>
              </a:xfrm>
              <a:prstGeom prst="rect">
                <a:avLst/>
              </a:prstGeom>
              <a:solidFill>
                <a:srgbClr val="CC9900"/>
              </a:solidFill>
              <a:ln w="9525">
                <a:solidFill>
                  <a:schemeClr val="tx1"/>
                </a:solidFill>
                <a:miter lim="800000"/>
                <a:headEnd/>
                <a:tailEnd/>
              </a:ln>
              <a:effectLst/>
            </p:spPr>
            <p:txBody>
              <a:bodyPr wrap="none" anchor="ctr"/>
              <a:lstStyle/>
              <a:p>
                <a:pPr algn="ctr"/>
                <a:r>
                  <a:rPr lang="en-US" dirty="0" smtClean="0"/>
                  <a:t>$$$</a:t>
                </a:r>
              </a:p>
              <a:p>
                <a:pPr algn="ctr"/>
                <a:r>
                  <a:rPr lang="en-US" dirty="0" smtClean="0"/>
                  <a:t>Funds</a:t>
                </a:r>
                <a:endParaRPr lang="en-US" dirty="0"/>
              </a:p>
            </p:txBody>
          </p:sp>
          <p:sp>
            <p:nvSpPr>
              <p:cNvPr id="88" name="Oval 30"/>
              <p:cNvSpPr>
                <a:spLocks noChangeArrowheads="1"/>
              </p:cNvSpPr>
              <p:nvPr/>
            </p:nvSpPr>
            <p:spPr bwMode="auto">
              <a:xfrm>
                <a:off x="720" y="3666"/>
                <a:ext cx="240" cy="48"/>
              </a:xfrm>
              <a:prstGeom prst="ellipse">
                <a:avLst/>
              </a:prstGeom>
              <a:solidFill>
                <a:srgbClr val="CC9900"/>
              </a:solidFill>
              <a:ln w="9525">
                <a:solidFill>
                  <a:schemeClr val="tx1"/>
                </a:solidFill>
                <a:round/>
                <a:headEnd/>
                <a:tailEnd/>
              </a:ln>
              <a:effectLst/>
            </p:spPr>
            <p:txBody>
              <a:bodyPr wrap="none" anchor="ctr"/>
              <a:lstStyle/>
              <a:p>
                <a:endParaRPr lang="en-US"/>
              </a:p>
            </p:txBody>
          </p:sp>
        </p:grpSp>
        <p:sp>
          <p:nvSpPr>
            <p:cNvPr id="89" name="Rectangle 7"/>
            <p:cNvSpPr>
              <a:spLocks noChangeArrowheads="1"/>
            </p:cNvSpPr>
            <p:nvPr/>
          </p:nvSpPr>
          <p:spPr bwMode="auto">
            <a:xfrm>
              <a:off x="3057683" y="3566796"/>
              <a:ext cx="990600" cy="1843404"/>
            </a:xfrm>
            <a:prstGeom prst="rect">
              <a:avLst/>
            </a:prstGeom>
            <a:solidFill>
              <a:schemeClr val="accent1"/>
            </a:solidFill>
            <a:ln w="9525">
              <a:solidFill>
                <a:schemeClr val="tx1"/>
              </a:solidFill>
              <a:miter lim="800000"/>
              <a:headEnd/>
              <a:tailEnd/>
            </a:ln>
            <a:effectLst/>
          </p:spPr>
          <p:txBody>
            <a:bodyPr wrap="none" anchor="t" anchorCtr="0"/>
            <a:lstStyle/>
            <a:p>
              <a:pPr algn="ctr"/>
              <a:r>
                <a:rPr lang="en-US" sz="1600" dirty="0" smtClean="0"/>
                <a:t>Cataloging</a:t>
              </a:r>
              <a:endParaRPr lang="en-US" sz="1600" dirty="0"/>
            </a:p>
          </p:txBody>
        </p:sp>
        <p:sp>
          <p:nvSpPr>
            <p:cNvPr id="90" name="Rectangle 7"/>
            <p:cNvSpPr>
              <a:spLocks noChangeArrowheads="1"/>
            </p:cNvSpPr>
            <p:nvPr/>
          </p:nvSpPr>
          <p:spPr bwMode="auto">
            <a:xfrm>
              <a:off x="4429283" y="3566796"/>
              <a:ext cx="990600" cy="1843404"/>
            </a:xfrm>
            <a:prstGeom prst="rect">
              <a:avLst/>
            </a:prstGeom>
            <a:solidFill>
              <a:schemeClr val="accent1"/>
            </a:solidFill>
            <a:ln w="9525">
              <a:solidFill>
                <a:schemeClr val="tx1"/>
              </a:solidFill>
              <a:miter lim="800000"/>
              <a:headEnd/>
              <a:tailEnd/>
            </a:ln>
            <a:effectLst/>
          </p:spPr>
          <p:txBody>
            <a:bodyPr wrap="none" anchor="t" anchorCtr="0"/>
            <a:lstStyle/>
            <a:p>
              <a:pPr algn="ctr"/>
              <a:r>
                <a:rPr lang="en-US" sz="1600" dirty="0" smtClean="0"/>
                <a:t>Acquisitions</a:t>
              </a:r>
              <a:endParaRPr lang="en-US" sz="1600" dirty="0"/>
            </a:p>
          </p:txBody>
        </p:sp>
        <p:sp>
          <p:nvSpPr>
            <p:cNvPr id="91" name="Rectangle 7"/>
            <p:cNvSpPr>
              <a:spLocks noChangeArrowheads="1"/>
            </p:cNvSpPr>
            <p:nvPr/>
          </p:nvSpPr>
          <p:spPr bwMode="auto">
            <a:xfrm>
              <a:off x="5777864" y="3566796"/>
              <a:ext cx="990600" cy="1843404"/>
            </a:xfrm>
            <a:prstGeom prst="rect">
              <a:avLst/>
            </a:prstGeom>
            <a:solidFill>
              <a:schemeClr val="accent1"/>
            </a:solidFill>
            <a:ln w="9525">
              <a:solidFill>
                <a:schemeClr val="tx1"/>
              </a:solidFill>
              <a:miter lim="800000"/>
              <a:headEnd/>
              <a:tailEnd/>
            </a:ln>
            <a:effectLst/>
          </p:spPr>
          <p:txBody>
            <a:bodyPr wrap="none" anchor="t" anchorCtr="0"/>
            <a:lstStyle/>
            <a:p>
              <a:pPr algn="ctr"/>
              <a:r>
                <a:rPr lang="en-US" sz="1600" dirty="0" smtClean="0"/>
                <a:t>Serials</a:t>
              </a:r>
              <a:endParaRPr lang="en-US" sz="1600" dirty="0"/>
            </a:p>
          </p:txBody>
        </p:sp>
        <p:sp>
          <p:nvSpPr>
            <p:cNvPr id="94" name="Rectangle 7"/>
            <p:cNvSpPr>
              <a:spLocks noChangeArrowheads="1"/>
            </p:cNvSpPr>
            <p:nvPr/>
          </p:nvSpPr>
          <p:spPr bwMode="auto">
            <a:xfrm>
              <a:off x="7080884" y="3566796"/>
              <a:ext cx="990600" cy="1843404"/>
            </a:xfrm>
            <a:prstGeom prst="rect">
              <a:avLst/>
            </a:prstGeom>
            <a:solidFill>
              <a:schemeClr val="accent1"/>
            </a:solidFill>
            <a:ln w="9525">
              <a:solidFill>
                <a:schemeClr val="tx1"/>
              </a:solidFill>
              <a:miter lim="800000"/>
              <a:headEnd/>
              <a:tailEnd/>
            </a:ln>
            <a:effectLst/>
          </p:spPr>
          <p:txBody>
            <a:bodyPr wrap="none" anchor="t" anchorCtr="0"/>
            <a:lstStyle/>
            <a:p>
              <a:pPr algn="ctr"/>
              <a:r>
                <a:rPr lang="en-US" sz="1600" dirty="0" smtClean="0"/>
                <a:t>Online</a:t>
              </a:r>
              <a:br>
                <a:rPr lang="en-US" sz="1600" dirty="0" smtClean="0"/>
              </a:br>
              <a:r>
                <a:rPr lang="en-US" sz="1600" dirty="0" smtClean="0"/>
                <a:t>Catalog</a:t>
              </a:r>
              <a:endParaRPr lang="en-US" sz="1600" dirty="0"/>
            </a:p>
          </p:txBody>
        </p:sp>
        <p:cxnSp>
          <p:nvCxnSpPr>
            <p:cNvPr id="13" name="Straight Arrow Connector 12"/>
            <p:cNvCxnSpPr/>
            <p:nvPr/>
          </p:nvCxnSpPr>
          <p:spPr>
            <a:xfrm flipH="1">
              <a:off x="1998028" y="4703825"/>
              <a:ext cx="1523999" cy="106680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flipH="1">
              <a:off x="2915602" y="4703825"/>
              <a:ext cx="862650" cy="106680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a:off x="2252027" y="4434612"/>
              <a:ext cx="1577975" cy="131791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a:off x="2092326" y="4495764"/>
              <a:ext cx="804862" cy="124472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a:endCxn id="72" idx="4"/>
            </p:cNvCxnSpPr>
            <p:nvPr/>
          </p:nvCxnSpPr>
          <p:spPr>
            <a:xfrm>
              <a:off x="2400459" y="4449888"/>
              <a:ext cx="2648743" cy="140684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6082664" y="4434612"/>
              <a:ext cx="381000" cy="1265112"/>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a:endCxn id="76" idx="4"/>
            </p:cNvCxnSpPr>
            <p:nvPr/>
          </p:nvCxnSpPr>
          <p:spPr>
            <a:xfrm>
              <a:off x="4924583" y="4449888"/>
              <a:ext cx="1267619" cy="1406842"/>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p:nvPr/>
          </p:nvCxnSpPr>
          <p:spPr>
            <a:xfrm flipH="1">
              <a:off x="3057683" y="4449888"/>
              <a:ext cx="1651000" cy="1406842"/>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p:nvPr/>
          </p:nvCxnSpPr>
          <p:spPr>
            <a:xfrm>
              <a:off x="2587785" y="4449888"/>
              <a:ext cx="5928517" cy="143465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flipH="1">
              <a:off x="3199765" y="4495764"/>
              <a:ext cx="3017836" cy="1614898"/>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p:nvPr/>
          </p:nvCxnSpPr>
          <p:spPr>
            <a:xfrm flipH="1">
              <a:off x="5419883" y="4545025"/>
              <a:ext cx="2448719" cy="1565637"/>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p:nvPr/>
          </p:nvCxnSpPr>
          <p:spPr>
            <a:xfrm flipH="1">
              <a:off x="4249896" y="4579962"/>
              <a:ext cx="3536156" cy="1463721"/>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p:nvPr/>
          </p:nvCxnSpPr>
          <p:spPr>
            <a:xfrm flipH="1">
              <a:off x="2915602" y="4512984"/>
              <a:ext cx="4699317" cy="1597678"/>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38" name="Straight Arrow Connector 137"/>
            <p:cNvCxnSpPr/>
            <p:nvPr/>
          </p:nvCxnSpPr>
          <p:spPr>
            <a:xfrm flipH="1">
              <a:off x="3199765" y="4419679"/>
              <a:ext cx="3017836" cy="1614898"/>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p:nvPr/>
          </p:nvCxnSpPr>
          <p:spPr>
            <a:xfrm flipH="1">
              <a:off x="1998028" y="4436899"/>
              <a:ext cx="5616892" cy="1597678"/>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49" name="Text Box 75"/>
            <p:cNvSpPr txBox="1">
              <a:spLocks noChangeArrowheads="1"/>
            </p:cNvSpPr>
            <p:nvPr/>
          </p:nvSpPr>
          <p:spPr bwMode="auto">
            <a:xfrm>
              <a:off x="5456471" y="1610896"/>
              <a:ext cx="1555234" cy="338554"/>
            </a:xfrm>
            <a:prstGeom prst="rect">
              <a:avLst/>
            </a:prstGeom>
            <a:noFill/>
            <a:ln w="9525">
              <a:noFill/>
              <a:miter lim="800000"/>
              <a:headEnd/>
              <a:tailEnd/>
            </a:ln>
            <a:effectLst/>
          </p:spPr>
          <p:txBody>
            <a:bodyPr wrap="none">
              <a:spAutoFit/>
            </a:bodyPr>
            <a:lstStyle/>
            <a:p>
              <a:r>
                <a:rPr lang="en-US" sz="1600" dirty="0" smtClean="0"/>
                <a:t>Public Interfaces</a:t>
              </a:r>
              <a:r>
                <a:rPr lang="en-US" sz="1600" dirty="0"/>
                <a:t>:</a:t>
              </a:r>
            </a:p>
          </p:txBody>
        </p:sp>
        <p:cxnSp>
          <p:nvCxnSpPr>
            <p:cNvPr id="50" name="Straight Arrow Connector 49"/>
            <p:cNvCxnSpPr>
              <a:stCxn id="94" idx="0"/>
              <a:endCxn id="142404" idx="2"/>
            </p:cNvCxnSpPr>
            <p:nvPr/>
          </p:nvCxnSpPr>
          <p:spPr>
            <a:xfrm flipH="1" flipV="1">
              <a:off x="7525702" y="2054225"/>
              <a:ext cx="50482" cy="1512571"/>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60" name="Straight Arrow Connector 159"/>
            <p:cNvCxnSpPr>
              <a:stCxn id="91" idx="0"/>
            </p:cNvCxnSpPr>
            <p:nvPr/>
          </p:nvCxnSpPr>
          <p:spPr>
            <a:xfrm flipH="1" flipV="1">
              <a:off x="4429284" y="2054225"/>
              <a:ext cx="1843880" cy="1512571"/>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a:stCxn id="90" idx="0"/>
            </p:cNvCxnSpPr>
            <p:nvPr/>
          </p:nvCxnSpPr>
          <p:spPr>
            <a:xfrm flipH="1" flipV="1">
              <a:off x="4249896" y="2054225"/>
              <a:ext cx="674687" cy="1512571"/>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62" name="Straight Arrow Connector 161"/>
            <p:cNvCxnSpPr>
              <a:endCxn id="142409" idx="2"/>
            </p:cNvCxnSpPr>
            <p:nvPr/>
          </p:nvCxnSpPr>
          <p:spPr>
            <a:xfrm flipV="1">
              <a:off x="3570445" y="2054225"/>
              <a:ext cx="503079" cy="1512571"/>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64" name="Straight Arrow Connector 163"/>
            <p:cNvCxnSpPr/>
            <p:nvPr/>
          </p:nvCxnSpPr>
          <p:spPr>
            <a:xfrm flipV="1">
              <a:off x="2208529" y="2054225"/>
              <a:ext cx="1613455" cy="1512571"/>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0" name="Straight Arrow Connector 169"/>
            <p:cNvCxnSpPr/>
            <p:nvPr/>
          </p:nvCxnSpPr>
          <p:spPr>
            <a:xfrm>
              <a:off x="5005545" y="4434612"/>
              <a:ext cx="2520157" cy="1449930"/>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81" name="Rounded Rectangle 80"/>
            <p:cNvSpPr/>
            <p:nvPr/>
          </p:nvSpPr>
          <p:spPr>
            <a:xfrm>
              <a:off x="1713545" y="3281782"/>
              <a:ext cx="7374256" cy="28501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smtClean="0"/>
            </a:p>
            <a:p>
              <a:pPr algn="ctr"/>
              <a:r>
                <a:rPr lang="en-US" dirty="0" smtClean="0"/>
                <a:t>Application Programming Interfaces</a:t>
              </a:r>
            </a:p>
            <a:p>
              <a:pPr algn="ctr"/>
              <a:endParaRPr lang="en-US" dirty="0"/>
            </a:p>
          </p:txBody>
        </p:sp>
      </p:grpSp>
      <p:sp>
        <p:nvSpPr>
          <p:cNvPr id="82" name="Rectangle 5"/>
          <p:cNvSpPr>
            <a:spLocks noChangeArrowheads="1"/>
          </p:cNvSpPr>
          <p:nvPr/>
        </p:nvSpPr>
        <p:spPr bwMode="auto">
          <a:xfrm>
            <a:off x="5867400" y="1688352"/>
            <a:ext cx="3220401" cy="4941047"/>
          </a:xfrm>
          <a:prstGeom prst="rect">
            <a:avLst/>
          </a:prstGeom>
          <a:solidFill>
            <a:schemeClr val="accent2">
              <a:lumMod val="60000"/>
              <a:lumOff val="40000"/>
            </a:schemeClr>
          </a:solidFill>
          <a:ln w="9525">
            <a:solidFill>
              <a:schemeClr val="tx1"/>
            </a:solidFill>
            <a:miter lim="800000"/>
            <a:headEnd/>
            <a:tailEnd/>
          </a:ln>
          <a:effectLst>
            <a:prstShdw prst="shdw13" dist="53882" dir="13500000">
              <a:schemeClr val="bg2">
                <a:alpha val="50000"/>
              </a:schemeClr>
            </a:prstShdw>
          </a:effectLst>
        </p:spPr>
        <p:txBody>
          <a:bodyPr wrap="none" anchor="ctr"/>
          <a:lstStyle/>
          <a:p>
            <a:r>
              <a:rPr lang="en-US" dirty="0" smtClean="0"/>
              <a:t>`</a:t>
            </a:r>
            <a:endParaRPr lang="en-US" dirty="0"/>
          </a:p>
        </p:txBody>
      </p:sp>
      <p:sp>
        <p:nvSpPr>
          <p:cNvPr id="92" name="Rectangle 7"/>
          <p:cNvSpPr>
            <a:spLocks noChangeArrowheads="1"/>
          </p:cNvSpPr>
          <p:nvPr/>
        </p:nvSpPr>
        <p:spPr bwMode="auto">
          <a:xfrm>
            <a:off x="7772400" y="3585554"/>
            <a:ext cx="990600" cy="1843404"/>
          </a:xfrm>
          <a:prstGeom prst="rect">
            <a:avLst/>
          </a:prstGeom>
          <a:solidFill>
            <a:schemeClr val="accent1"/>
          </a:solidFill>
          <a:ln w="9525">
            <a:solidFill>
              <a:schemeClr val="tx1"/>
            </a:solidFill>
            <a:miter lim="800000"/>
            <a:headEnd/>
            <a:tailEnd/>
          </a:ln>
          <a:effectLst/>
        </p:spPr>
        <p:txBody>
          <a:bodyPr wrap="none" anchor="t" anchorCtr="0"/>
          <a:lstStyle/>
          <a:p>
            <a:pPr algn="ctr"/>
            <a:r>
              <a:rPr lang="en-US" sz="1600" dirty="0" smtClean="0"/>
              <a:t>License</a:t>
            </a:r>
            <a:br>
              <a:rPr lang="en-US" sz="1600" dirty="0" smtClean="0"/>
            </a:br>
            <a:r>
              <a:rPr lang="en-US" sz="1600" dirty="0" smtClean="0"/>
              <a:t>Management</a:t>
            </a:r>
            <a:endParaRPr lang="en-US" sz="1600" dirty="0"/>
          </a:p>
        </p:txBody>
      </p:sp>
      <p:grpSp>
        <p:nvGrpSpPr>
          <p:cNvPr id="99" name="Group 27"/>
          <p:cNvGrpSpPr>
            <a:grpSpLocks/>
          </p:cNvGrpSpPr>
          <p:nvPr/>
        </p:nvGrpSpPr>
        <p:grpSpPr bwMode="auto">
          <a:xfrm>
            <a:off x="8059102" y="5765782"/>
            <a:ext cx="914400" cy="797230"/>
            <a:chOff x="720" y="3666"/>
            <a:chExt cx="240" cy="270"/>
          </a:xfrm>
        </p:grpSpPr>
        <p:sp>
          <p:nvSpPr>
            <p:cNvPr id="100" name="Oval 28"/>
            <p:cNvSpPr>
              <a:spLocks noChangeArrowheads="1"/>
            </p:cNvSpPr>
            <p:nvPr/>
          </p:nvSpPr>
          <p:spPr bwMode="auto">
            <a:xfrm>
              <a:off x="720" y="3888"/>
              <a:ext cx="240" cy="48"/>
            </a:xfrm>
            <a:prstGeom prst="ellipse">
              <a:avLst/>
            </a:prstGeom>
            <a:solidFill>
              <a:srgbClr val="CC9900"/>
            </a:solidFill>
            <a:ln w="9525">
              <a:solidFill>
                <a:schemeClr val="tx1"/>
              </a:solidFill>
              <a:round/>
              <a:headEnd/>
              <a:tailEnd/>
            </a:ln>
            <a:effectLst/>
          </p:spPr>
          <p:txBody>
            <a:bodyPr wrap="none" anchor="ctr"/>
            <a:lstStyle/>
            <a:p>
              <a:endParaRPr lang="en-US"/>
            </a:p>
          </p:txBody>
        </p:sp>
        <p:sp>
          <p:nvSpPr>
            <p:cNvPr id="102" name="Rectangle 29"/>
            <p:cNvSpPr>
              <a:spLocks noChangeArrowheads="1"/>
            </p:cNvSpPr>
            <p:nvPr/>
          </p:nvSpPr>
          <p:spPr bwMode="auto">
            <a:xfrm>
              <a:off x="720" y="3696"/>
              <a:ext cx="240" cy="208"/>
            </a:xfrm>
            <a:prstGeom prst="rect">
              <a:avLst/>
            </a:prstGeom>
            <a:solidFill>
              <a:srgbClr val="CC9900"/>
            </a:solidFill>
            <a:ln w="9525">
              <a:solidFill>
                <a:schemeClr val="tx1"/>
              </a:solidFill>
              <a:miter lim="800000"/>
              <a:headEnd/>
              <a:tailEnd/>
            </a:ln>
            <a:effectLst/>
          </p:spPr>
          <p:txBody>
            <a:bodyPr wrap="none" anchor="ctr"/>
            <a:lstStyle/>
            <a:p>
              <a:pPr algn="ctr"/>
              <a:r>
                <a:rPr lang="en-US" dirty="0" smtClean="0"/>
                <a:t>License</a:t>
              </a:r>
              <a:br>
                <a:rPr lang="en-US" dirty="0" smtClean="0"/>
              </a:br>
              <a:r>
                <a:rPr lang="en-US" dirty="0" smtClean="0"/>
                <a:t>Terms</a:t>
              </a:r>
              <a:endParaRPr lang="en-US" dirty="0"/>
            </a:p>
          </p:txBody>
        </p:sp>
        <p:sp>
          <p:nvSpPr>
            <p:cNvPr id="103" name="Oval 30"/>
            <p:cNvSpPr>
              <a:spLocks noChangeArrowheads="1"/>
            </p:cNvSpPr>
            <p:nvPr/>
          </p:nvSpPr>
          <p:spPr bwMode="auto">
            <a:xfrm>
              <a:off x="720" y="3666"/>
              <a:ext cx="240" cy="48"/>
            </a:xfrm>
            <a:prstGeom prst="ellipse">
              <a:avLst/>
            </a:prstGeom>
            <a:solidFill>
              <a:srgbClr val="CC9900"/>
            </a:solidFill>
            <a:ln w="9525">
              <a:solidFill>
                <a:schemeClr val="tx1"/>
              </a:solidFill>
              <a:round/>
              <a:headEnd/>
              <a:tailEnd/>
            </a:ln>
            <a:effectLst/>
          </p:spPr>
          <p:txBody>
            <a:bodyPr wrap="none" anchor="ctr"/>
            <a:lstStyle/>
            <a:p>
              <a:endParaRPr lang="en-US"/>
            </a:p>
          </p:txBody>
        </p:sp>
      </p:grpSp>
      <p:sp>
        <p:nvSpPr>
          <p:cNvPr id="105" name="Rectangle 7"/>
          <p:cNvSpPr>
            <a:spLocks noChangeArrowheads="1"/>
          </p:cNvSpPr>
          <p:nvPr/>
        </p:nvSpPr>
        <p:spPr bwMode="auto">
          <a:xfrm>
            <a:off x="6601300" y="3585554"/>
            <a:ext cx="990600" cy="1843404"/>
          </a:xfrm>
          <a:prstGeom prst="rect">
            <a:avLst/>
          </a:prstGeom>
          <a:solidFill>
            <a:schemeClr val="accent1"/>
          </a:solidFill>
          <a:ln w="9525">
            <a:solidFill>
              <a:schemeClr val="tx1"/>
            </a:solidFill>
            <a:miter lim="800000"/>
            <a:headEnd/>
            <a:tailEnd/>
          </a:ln>
          <a:effectLst/>
        </p:spPr>
        <p:txBody>
          <a:bodyPr wrap="none" anchor="t" anchorCtr="0"/>
          <a:lstStyle/>
          <a:p>
            <a:pPr algn="ctr"/>
            <a:r>
              <a:rPr lang="en-US" sz="1600" dirty="0" smtClean="0"/>
              <a:t>E-resource</a:t>
            </a:r>
            <a:br>
              <a:rPr lang="en-US" sz="1600" dirty="0" smtClean="0"/>
            </a:br>
            <a:r>
              <a:rPr lang="en-US" sz="1600" dirty="0" smtClean="0"/>
              <a:t>Procurement</a:t>
            </a:r>
            <a:endParaRPr lang="en-US" sz="1600" dirty="0"/>
          </a:p>
        </p:txBody>
      </p:sp>
      <p:grpSp>
        <p:nvGrpSpPr>
          <p:cNvPr id="110" name="Group 27"/>
          <p:cNvGrpSpPr>
            <a:grpSpLocks/>
          </p:cNvGrpSpPr>
          <p:nvPr/>
        </p:nvGrpSpPr>
        <p:grpSpPr bwMode="auto">
          <a:xfrm>
            <a:off x="6961822" y="5765782"/>
            <a:ext cx="914400" cy="797230"/>
            <a:chOff x="720" y="3666"/>
            <a:chExt cx="240" cy="270"/>
          </a:xfrm>
        </p:grpSpPr>
        <p:sp>
          <p:nvSpPr>
            <p:cNvPr id="111" name="Oval 28"/>
            <p:cNvSpPr>
              <a:spLocks noChangeArrowheads="1"/>
            </p:cNvSpPr>
            <p:nvPr/>
          </p:nvSpPr>
          <p:spPr bwMode="auto">
            <a:xfrm>
              <a:off x="720" y="3888"/>
              <a:ext cx="240" cy="48"/>
            </a:xfrm>
            <a:prstGeom prst="ellipse">
              <a:avLst/>
            </a:prstGeom>
            <a:solidFill>
              <a:srgbClr val="CC9900"/>
            </a:solidFill>
            <a:ln w="9525">
              <a:solidFill>
                <a:schemeClr val="tx1"/>
              </a:solidFill>
              <a:round/>
              <a:headEnd/>
              <a:tailEnd/>
            </a:ln>
            <a:effectLst/>
          </p:spPr>
          <p:txBody>
            <a:bodyPr wrap="none" anchor="ctr"/>
            <a:lstStyle/>
            <a:p>
              <a:endParaRPr lang="en-US"/>
            </a:p>
          </p:txBody>
        </p:sp>
        <p:sp>
          <p:nvSpPr>
            <p:cNvPr id="112" name="Rectangle 29"/>
            <p:cNvSpPr>
              <a:spLocks noChangeArrowheads="1"/>
            </p:cNvSpPr>
            <p:nvPr/>
          </p:nvSpPr>
          <p:spPr bwMode="auto">
            <a:xfrm>
              <a:off x="720" y="3696"/>
              <a:ext cx="240" cy="208"/>
            </a:xfrm>
            <a:prstGeom prst="rect">
              <a:avLst/>
            </a:prstGeom>
            <a:solidFill>
              <a:srgbClr val="CC9900"/>
            </a:solidFill>
            <a:ln w="9525">
              <a:solidFill>
                <a:schemeClr val="tx1"/>
              </a:solidFill>
              <a:miter lim="800000"/>
              <a:headEnd/>
              <a:tailEnd/>
            </a:ln>
            <a:effectLst/>
          </p:spPr>
          <p:txBody>
            <a:bodyPr wrap="none" anchor="ctr"/>
            <a:lstStyle/>
            <a:p>
              <a:pPr algn="ctr"/>
              <a:r>
                <a:rPr lang="en-US" dirty="0" smtClean="0"/>
                <a:t>Vendors</a:t>
              </a:r>
              <a:endParaRPr lang="en-US" dirty="0"/>
            </a:p>
          </p:txBody>
        </p:sp>
        <p:sp>
          <p:nvSpPr>
            <p:cNvPr id="114" name="Oval 30"/>
            <p:cNvSpPr>
              <a:spLocks noChangeArrowheads="1"/>
            </p:cNvSpPr>
            <p:nvPr/>
          </p:nvSpPr>
          <p:spPr bwMode="auto">
            <a:xfrm>
              <a:off x="720" y="3666"/>
              <a:ext cx="240" cy="48"/>
            </a:xfrm>
            <a:prstGeom prst="ellipse">
              <a:avLst/>
            </a:prstGeom>
            <a:solidFill>
              <a:srgbClr val="CC9900"/>
            </a:solidFill>
            <a:ln w="9525">
              <a:solidFill>
                <a:schemeClr val="tx1"/>
              </a:solidFill>
              <a:round/>
              <a:headEnd/>
              <a:tailEnd/>
            </a:ln>
            <a:effectLst/>
          </p:spPr>
          <p:txBody>
            <a:bodyPr wrap="none" anchor="ctr"/>
            <a:lstStyle/>
            <a:p>
              <a:endParaRPr lang="en-US"/>
            </a:p>
          </p:txBody>
        </p:sp>
      </p:grpSp>
      <p:grpSp>
        <p:nvGrpSpPr>
          <p:cNvPr id="115" name="Group 27"/>
          <p:cNvGrpSpPr>
            <a:grpSpLocks/>
          </p:cNvGrpSpPr>
          <p:nvPr/>
        </p:nvGrpSpPr>
        <p:grpSpPr bwMode="auto">
          <a:xfrm>
            <a:off x="5943600" y="5765782"/>
            <a:ext cx="914400" cy="797230"/>
            <a:chOff x="720" y="3666"/>
            <a:chExt cx="240" cy="270"/>
          </a:xfrm>
        </p:grpSpPr>
        <p:sp>
          <p:nvSpPr>
            <p:cNvPr id="117" name="Oval 28"/>
            <p:cNvSpPr>
              <a:spLocks noChangeArrowheads="1"/>
            </p:cNvSpPr>
            <p:nvPr/>
          </p:nvSpPr>
          <p:spPr bwMode="auto">
            <a:xfrm>
              <a:off x="720" y="3888"/>
              <a:ext cx="240" cy="48"/>
            </a:xfrm>
            <a:prstGeom prst="ellipse">
              <a:avLst/>
            </a:prstGeom>
            <a:solidFill>
              <a:srgbClr val="CC9900"/>
            </a:solidFill>
            <a:ln w="9525">
              <a:solidFill>
                <a:schemeClr val="tx1"/>
              </a:solidFill>
              <a:round/>
              <a:headEnd/>
              <a:tailEnd/>
            </a:ln>
            <a:effectLst/>
          </p:spPr>
          <p:txBody>
            <a:bodyPr wrap="none" anchor="ctr"/>
            <a:lstStyle/>
            <a:p>
              <a:endParaRPr lang="en-US"/>
            </a:p>
          </p:txBody>
        </p:sp>
        <p:sp>
          <p:nvSpPr>
            <p:cNvPr id="118" name="Rectangle 29"/>
            <p:cNvSpPr>
              <a:spLocks noChangeArrowheads="1"/>
            </p:cNvSpPr>
            <p:nvPr/>
          </p:nvSpPr>
          <p:spPr bwMode="auto">
            <a:xfrm>
              <a:off x="720" y="3696"/>
              <a:ext cx="240" cy="208"/>
            </a:xfrm>
            <a:prstGeom prst="rect">
              <a:avLst/>
            </a:prstGeom>
            <a:solidFill>
              <a:srgbClr val="CC9900"/>
            </a:solidFill>
            <a:ln w="9525">
              <a:solidFill>
                <a:schemeClr val="tx1"/>
              </a:solidFill>
              <a:miter lim="800000"/>
              <a:headEnd/>
              <a:tailEnd/>
            </a:ln>
            <a:effectLst/>
          </p:spPr>
          <p:txBody>
            <a:bodyPr wrap="none" anchor="ctr"/>
            <a:lstStyle/>
            <a:p>
              <a:pPr algn="ctr"/>
              <a:r>
                <a:rPr lang="en-US" dirty="0" smtClean="0"/>
                <a:t>E-Journal</a:t>
              </a:r>
              <a:br>
                <a:rPr lang="en-US" dirty="0" smtClean="0"/>
              </a:br>
              <a:r>
                <a:rPr lang="en-US" dirty="0" smtClean="0"/>
                <a:t>Titles</a:t>
              </a:r>
              <a:endParaRPr lang="en-US" dirty="0"/>
            </a:p>
          </p:txBody>
        </p:sp>
        <p:sp>
          <p:nvSpPr>
            <p:cNvPr id="120" name="Oval 30"/>
            <p:cNvSpPr>
              <a:spLocks noChangeArrowheads="1"/>
            </p:cNvSpPr>
            <p:nvPr/>
          </p:nvSpPr>
          <p:spPr bwMode="auto">
            <a:xfrm>
              <a:off x="720" y="3666"/>
              <a:ext cx="240" cy="48"/>
            </a:xfrm>
            <a:prstGeom prst="ellipse">
              <a:avLst/>
            </a:prstGeom>
            <a:solidFill>
              <a:srgbClr val="CC9900"/>
            </a:solidFill>
            <a:ln w="9525">
              <a:solidFill>
                <a:schemeClr val="tx1"/>
              </a:solidFill>
              <a:round/>
              <a:headEnd/>
              <a:tailEnd/>
            </a:ln>
            <a:effectLst/>
          </p:spPr>
          <p:txBody>
            <a:bodyPr wrap="none" anchor="ctr"/>
            <a:lstStyle/>
            <a:p>
              <a:endParaRPr lang="en-US"/>
            </a:p>
          </p:txBody>
        </p:sp>
      </p:grpSp>
      <p:pic>
        <p:nvPicPr>
          <p:cNvPr id="121" name="Picture 73" descr="MCj03974120000[1]"/>
          <p:cNvPicPr>
            <a:picLocks noChangeAspect="1" noChangeArrowheads="1"/>
          </p:cNvPicPr>
          <p:nvPr/>
        </p:nvPicPr>
        <p:blipFill>
          <a:blip r:embed="rId2" cstate="print"/>
          <a:srcRect/>
          <a:stretch>
            <a:fillRect/>
          </a:stretch>
        </p:blipFill>
        <p:spPr bwMode="auto">
          <a:xfrm>
            <a:off x="7134838" y="1886774"/>
            <a:ext cx="939800" cy="758825"/>
          </a:xfrm>
          <a:prstGeom prst="rect">
            <a:avLst/>
          </a:prstGeom>
          <a:noFill/>
        </p:spPr>
      </p:pic>
      <p:cxnSp>
        <p:nvCxnSpPr>
          <p:cNvPr id="196" name="Straight Arrow Connector 195"/>
          <p:cNvCxnSpPr/>
          <p:nvPr/>
        </p:nvCxnSpPr>
        <p:spPr>
          <a:xfrm flipH="1" flipV="1">
            <a:off x="7772400" y="2645599"/>
            <a:ext cx="502760" cy="978982"/>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97" name="Straight Arrow Connector 196"/>
          <p:cNvCxnSpPr/>
          <p:nvPr/>
        </p:nvCxnSpPr>
        <p:spPr>
          <a:xfrm flipV="1">
            <a:off x="7134838" y="2645599"/>
            <a:ext cx="342762" cy="978982"/>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83" name="Rounded Rectangle 82"/>
          <p:cNvSpPr/>
          <p:nvPr/>
        </p:nvSpPr>
        <p:spPr>
          <a:xfrm>
            <a:off x="4376195" y="3882980"/>
            <a:ext cx="1719806" cy="289204"/>
          </a:xfrm>
          <a:prstGeom prst="roundRect">
            <a:avLst/>
          </a:prstGeom>
          <a:solidFill>
            <a:schemeClr val="accent3">
              <a:lumMod val="75000"/>
            </a:schemeClr>
          </a:solidFill>
        </p:spPr>
        <p:style>
          <a:lnRef idx="1">
            <a:schemeClr val="accent2"/>
          </a:lnRef>
          <a:fillRef idx="2">
            <a:schemeClr val="accent2"/>
          </a:fillRef>
          <a:effectRef idx="1">
            <a:schemeClr val="accent2"/>
          </a:effectRef>
          <a:fontRef idx="minor">
            <a:schemeClr val="dk1"/>
          </a:fontRef>
        </p:style>
        <p:txBody>
          <a:bodyPr lIns="0" tIns="0" rIns="0" bIns="0" rtlCol="0" anchor="ctr" anchorCtr="0"/>
          <a:lstStyle/>
          <a:p>
            <a:pPr algn="r"/>
            <a:r>
              <a:rPr lang="en-US" dirty="0" smtClean="0"/>
              <a:t>Protocols: </a:t>
            </a:r>
            <a:r>
              <a:rPr lang="en-US" sz="1400" b="1" dirty="0" smtClean="0"/>
              <a:t>CORE</a:t>
            </a:r>
            <a:endParaRPr lang="en-US" dirty="0"/>
          </a:p>
        </p:txBody>
      </p:sp>
      <p:cxnSp>
        <p:nvCxnSpPr>
          <p:cNvPr id="198" name="Straight Arrow Connector 197"/>
          <p:cNvCxnSpPr>
            <a:endCxn id="120" idx="0"/>
          </p:cNvCxnSpPr>
          <p:nvPr/>
        </p:nvCxnSpPr>
        <p:spPr>
          <a:xfrm flipH="1">
            <a:off x="6400800" y="4611597"/>
            <a:ext cx="695800" cy="1154185"/>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99" name="Straight Arrow Connector 198"/>
          <p:cNvCxnSpPr>
            <a:endCxn id="114" idx="0"/>
          </p:cNvCxnSpPr>
          <p:nvPr/>
        </p:nvCxnSpPr>
        <p:spPr>
          <a:xfrm>
            <a:off x="7306219" y="4655222"/>
            <a:ext cx="112803" cy="111056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00" name="Straight Arrow Connector 199"/>
          <p:cNvCxnSpPr/>
          <p:nvPr/>
        </p:nvCxnSpPr>
        <p:spPr>
          <a:xfrm>
            <a:off x="7477600" y="4682575"/>
            <a:ext cx="1020604" cy="1083207"/>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01" name="Straight Arrow Connector 200"/>
          <p:cNvCxnSpPr>
            <a:endCxn id="103" idx="4"/>
          </p:cNvCxnSpPr>
          <p:nvPr/>
        </p:nvCxnSpPr>
        <p:spPr>
          <a:xfrm>
            <a:off x="8427720" y="4611597"/>
            <a:ext cx="88582" cy="129591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2" name="Straight Arrow Connector 201"/>
          <p:cNvCxnSpPr>
            <a:endCxn id="112" idx="0"/>
          </p:cNvCxnSpPr>
          <p:nvPr/>
        </p:nvCxnSpPr>
        <p:spPr>
          <a:xfrm flipH="1">
            <a:off x="7419022" y="4655222"/>
            <a:ext cx="848678" cy="119914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3" name="Straight Arrow Connector 202"/>
          <p:cNvCxnSpPr/>
          <p:nvPr/>
        </p:nvCxnSpPr>
        <p:spPr>
          <a:xfrm flipH="1">
            <a:off x="6602524" y="4611597"/>
            <a:ext cx="1576594" cy="12427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96779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Appropriate</a:t>
            </a:r>
            <a:r>
              <a:rPr lang="en-US" baseline="0" dirty="0" smtClean="0"/>
              <a:t> </a:t>
            </a:r>
            <a:r>
              <a:rPr lang="en-US" dirty="0" smtClean="0"/>
              <a:t>Automation Infrastructure</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Current automation products out of step with current realities</a:t>
            </a:r>
          </a:p>
          <a:p>
            <a:r>
              <a:rPr lang="en-US" dirty="0" smtClean="0"/>
              <a:t>Majority of library collection funds spent on electronic</a:t>
            </a:r>
            <a:r>
              <a:rPr lang="en-US" baseline="0" dirty="0" smtClean="0"/>
              <a:t> content</a:t>
            </a:r>
          </a:p>
          <a:p>
            <a:r>
              <a:rPr lang="en-US" baseline="0" dirty="0" smtClean="0"/>
              <a:t>Majority of automation efforts support print activities</a:t>
            </a:r>
          </a:p>
          <a:p>
            <a:r>
              <a:rPr lang="en-US" baseline="0" dirty="0" smtClean="0"/>
              <a:t>New discovery solutions help with access to e-content</a:t>
            </a:r>
          </a:p>
          <a:p>
            <a:r>
              <a:rPr lang="en-US" baseline="0" dirty="0" smtClean="0"/>
              <a:t>Management of e-content continues with inadequate supporting infrastructure</a:t>
            </a:r>
          </a:p>
        </p:txBody>
      </p:sp>
    </p:spTree>
    <p:extLst>
      <p:ext uri="{BB962C8B-B14F-4D97-AF65-F5344CB8AC3E}">
        <p14:creationId xmlns:p14="http://schemas.microsoft.com/office/powerpoint/2010/main" val="6611754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40" name="AutoShape 4"/>
          <p:cNvSpPr>
            <a:spLocks noGrp="1" noChangeArrowheads="1"/>
          </p:cNvSpPr>
          <p:nvPr>
            <p:ph type="title"/>
          </p:nvPr>
        </p:nvSpPr>
        <p:spPr/>
        <p:txBody>
          <a:bodyPr>
            <a:normAutofit/>
          </a:bodyPr>
          <a:lstStyle/>
          <a:p>
            <a:r>
              <a:rPr lang="en-US" dirty="0" smtClean="0"/>
              <a:t>Common approach for ERM</a:t>
            </a:r>
            <a:endParaRPr lang="en-US" dirty="0"/>
          </a:p>
        </p:txBody>
      </p:sp>
      <p:grpSp>
        <p:nvGrpSpPr>
          <p:cNvPr id="3" name="Group 2"/>
          <p:cNvGrpSpPr/>
          <p:nvPr/>
        </p:nvGrpSpPr>
        <p:grpSpPr>
          <a:xfrm>
            <a:off x="62798" y="1688352"/>
            <a:ext cx="4934251" cy="4967662"/>
            <a:chOff x="1010602" y="1143000"/>
            <a:chExt cx="8077200" cy="5486399"/>
          </a:xfrm>
        </p:grpSpPr>
        <p:sp>
          <p:nvSpPr>
            <p:cNvPr id="142341" name="Rectangle 5"/>
            <p:cNvSpPr>
              <a:spLocks noChangeArrowheads="1"/>
            </p:cNvSpPr>
            <p:nvPr/>
          </p:nvSpPr>
          <p:spPr bwMode="auto">
            <a:xfrm>
              <a:off x="1010602" y="1143000"/>
              <a:ext cx="8077200" cy="5486399"/>
            </a:xfrm>
            <a:prstGeom prst="rect">
              <a:avLst/>
            </a:prstGeom>
            <a:solidFill>
              <a:schemeClr val="accent2">
                <a:lumMod val="60000"/>
                <a:lumOff val="40000"/>
              </a:schemeClr>
            </a:solidFill>
            <a:ln w="9525">
              <a:solidFill>
                <a:schemeClr val="tx1"/>
              </a:solidFill>
              <a:miter lim="800000"/>
              <a:headEnd/>
              <a:tailEnd/>
            </a:ln>
            <a:effectLst>
              <a:prstShdw prst="shdw13" dist="53882" dir="13500000">
                <a:schemeClr val="bg2">
                  <a:alpha val="50000"/>
                </a:schemeClr>
              </a:prstShdw>
            </a:effectLst>
          </p:spPr>
          <p:txBody>
            <a:bodyPr wrap="none" anchor="ctr"/>
            <a:lstStyle/>
            <a:p>
              <a:endParaRPr lang="en-US" dirty="0"/>
            </a:p>
          </p:txBody>
        </p:sp>
        <p:sp>
          <p:nvSpPr>
            <p:cNvPr id="142343" name="Rectangle 7"/>
            <p:cNvSpPr>
              <a:spLocks noChangeArrowheads="1"/>
            </p:cNvSpPr>
            <p:nvPr/>
          </p:nvSpPr>
          <p:spPr bwMode="auto">
            <a:xfrm>
              <a:off x="1756727" y="3566796"/>
              <a:ext cx="990600" cy="1843404"/>
            </a:xfrm>
            <a:prstGeom prst="rect">
              <a:avLst/>
            </a:prstGeom>
            <a:solidFill>
              <a:schemeClr val="accent1"/>
            </a:solidFill>
            <a:ln w="9525">
              <a:solidFill>
                <a:schemeClr val="tx1"/>
              </a:solidFill>
              <a:miter lim="800000"/>
              <a:headEnd/>
              <a:tailEnd/>
            </a:ln>
            <a:effectLst/>
          </p:spPr>
          <p:txBody>
            <a:bodyPr wrap="none" anchor="t" anchorCtr="0"/>
            <a:lstStyle/>
            <a:p>
              <a:pPr algn="ctr"/>
              <a:r>
                <a:rPr lang="en-US" sz="1600" dirty="0"/>
                <a:t>Circulation</a:t>
              </a:r>
            </a:p>
          </p:txBody>
        </p:sp>
        <p:grpSp>
          <p:nvGrpSpPr>
            <p:cNvPr id="2" name="Group 27"/>
            <p:cNvGrpSpPr>
              <a:grpSpLocks/>
            </p:cNvGrpSpPr>
            <p:nvPr/>
          </p:nvGrpSpPr>
          <p:grpSpPr bwMode="auto">
            <a:xfrm>
              <a:off x="1239202" y="5715000"/>
              <a:ext cx="914400" cy="797230"/>
              <a:chOff x="720" y="3666"/>
              <a:chExt cx="240" cy="270"/>
            </a:xfrm>
          </p:grpSpPr>
          <p:sp>
            <p:nvSpPr>
              <p:cNvPr id="142364" name="Oval 28"/>
              <p:cNvSpPr>
                <a:spLocks noChangeArrowheads="1"/>
              </p:cNvSpPr>
              <p:nvPr/>
            </p:nvSpPr>
            <p:spPr bwMode="auto">
              <a:xfrm>
                <a:off x="720" y="3888"/>
                <a:ext cx="240" cy="48"/>
              </a:xfrm>
              <a:prstGeom prst="ellipse">
                <a:avLst/>
              </a:prstGeom>
              <a:solidFill>
                <a:srgbClr val="CC9900"/>
              </a:solidFill>
              <a:ln w="9525">
                <a:solidFill>
                  <a:schemeClr val="tx1"/>
                </a:solidFill>
                <a:round/>
                <a:headEnd/>
                <a:tailEnd/>
              </a:ln>
              <a:effectLst/>
            </p:spPr>
            <p:txBody>
              <a:bodyPr wrap="none" anchor="ctr"/>
              <a:lstStyle/>
              <a:p>
                <a:endParaRPr lang="en-US"/>
              </a:p>
            </p:txBody>
          </p:sp>
          <p:sp>
            <p:nvSpPr>
              <p:cNvPr id="142365" name="Rectangle 29"/>
              <p:cNvSpPr>
                <a:spLocks noChangeArrowheads="1"/>
              </p:cNvSpPr>
              <p:nvPr/>
            </p:nvSpPr>
            <p:spPr bwMode="auto">
              <a:xfrm>
                <a:off x="720" y="3696"/>
                <a:ext cx="240" cy="208"/>
              </a:xfrm>
              <a:prstGeom prst="rect">
                <a:avLst/>
              </a:prstGeom>
              <a:solidFill>
                <a:srgbClr val="CC9900"/>
              </a:solidFill>
              <a:ln w="9525">
                <a:solidFill>
                  <a:schemeClr val="tx1"/>
                </a:solidFill>
                <a:miter lim="800000"/>
                <a:headEnd/>
                <a:tailEnd/>
              </a:ln>
              <a:effectLst/>
            </p:spPr>
            <p:txBody>
              <a:bodyPr wrap="none" anchor="ctr"/>
              <a:lstStyle/>
              <a:p>
                <a:pPr algn="ctr"/>
                <a:r>
                  <a:rPr lang="en-US" dirty="0" smtClean="0"/>
                  <a:t>BIB</a:t>
                </a:r>
                <a:endParaRPr lang="en-US" dirty="0"/>
              </a:p>
            </p:txBody>
          </p:sp>
          <p:sp>
            <p:nvSpPr>
              <p:cNvPr id="142366" name="Oval 30"/>
              <p:cNvSpPr>
                <a:spLocks noChangeArrowheads="1"/>
              </p:cNvSpPr>
              <p:nvPr/>
            </p:nvSpPr>
            <p:spPr bwMode="auto">
              <a:xfrm>
                <a:off x="720" y="3666"/>
                <a:ext cx="240" cy="48"/>
              </a:xfrm>
              <a:prstGeom prst="ellipse">
                <a:avLst/>
              </a:prstGeom>
              <a:solidFill>
                <a:srgbClr val="CC9900"/>
              </a:solidFill>
              <a:ln w="9525">
                <a:solidFill>
                  <a:schemeClr val="tx1"/>
                </a:solidFill>
                <a:round/>
                <a:headEnd/>
                <a:tailEnd/>
              </a:ln>
              <a:effectLst/>
            </p:spPr>
            <p:txBody>
              <a:bodyPr wrap="none" anchor="ctr"/>
              <a:lstStyle/>
              <a:p>
                <a:endParaRPr lang="en-US"/>
              </a:p>
            </p:txBody>
          </p:sp>
        </p:grpSp>
        <p:pic>
          <p:nvPicPr>
            <p:cNvPr id="142404" name="Picture 68" descr="MCj03974120000[1]"/>
            <p:cNvPicPr>
              <a:picLocks noChangeAspect="1" noChangeArrowheads="1"/>
            </p:cNvPicPr>
            <p:nvPr/>
          </p:nvPicPr>
          <p:blipFill>
            <a:blip r:embed="rId2" cstate="print"/>
            <a:srcRect/>
            <a:stretch>
              <a:fillRect/>
            </a:stretch>
          </p:blipFill>
          <p:spPr bwMode="auto">
            <a:xfrm>
              <a:off x="7055802" y="1295400"/>
              <a:ext cx="939800" cy="758825"/>
            </a:xfrm>
            <a:prstGeom prst="rect">
              <a:avLst/>
            </a:prstGeom>
            <a:noFill/>
          </p:spPr>
        </p:pic>
        <p:pic>
          <p:nvPicPr>
            <p:cNvPr id="142409" name="Picture 73" descr="MCj03974120000[1]"/>
            <p:cNvPicPr>
              <a:picLocks noChangeAspect="1" noChangeArrowheads="1"/>
            </p:cNvPicPr>
            <p:nvPr/>
          </p:nvPicPr>
          <p:blipFill>
            <a:blip r:embed="rId2" cstate="print"/>
            <a:srcRect/>
            <a:stretch>
              <a:fillRect/>
            </a:stretch>
          </p:blipFill>
          <p:spPr bwMode="auto">
            <a:xfrm>
              <a:off x="3603624" y="1295400"/>
              <a:ext cx="939800" cy="758825"/>
            </a:xfrm>
            <a:prstGeom prst="rect">
              <a:avLst/>
            </a:prstGeom>
            <a:noFill/>
          </p:spPr>
        </p:pic>
        <p:sp>
          <p:nvSpPr>
            <p:cNvPr id="142411" name="Text Box 75"/>
            <p:cNvSpPr txBox="1">
              <a:spLocks noChangeArrowheads="1"/>
            </p:cNvSpPr>
            <p:nvPr/>
          </p:nvSpPr>
          <p:spPr bwMode="auto">
            <a:xfrm>
              <a:off x="1910715" y="1612900"/>
              <a:ext cx="1611312" cy="336550"/>
            </a:xfrm>
            <a:prstGeom prst="rect">
              <a:avLst/>
            </a:prstGeom>
            <a:noFill/>
            <a:ln w="9525">
              <a:noFill/>
              <a:miter lim="800000"/>
              <a:headEnd/>
              <a:tailEnd/>
            </a:ln>
            <a:effectLst/>
          </p:spPr>
          <p:txBody>
            <a:bodyPr wrap="none">
              <a:spAutoFit/>
            </a:bodyPr>
            <a:lstStyle/>
            <a:p>
              <a:r>
                <a:rPr lang="en-US" sz="1600" dirty="0"/>
                <a:t>Staff Interfaces:</a:t>
              </a:r>
            </a:p>
          </p:txBody>
        </p:sp>
        <p:grpSp>
          <p:nvGrpSpPr>
            <p:cNvPr id="61" name="Group 27"/>
            <p:cNvGrpSpPr>
              <a:grpSpLocks/>
            </p:cNvGrpSpPr>
            <p:nvPr/>
          </p:nvGrpSpPr>
          <p:grpSpPr bwMode="auto">
            <a:xfrm>
              <a:off x="2345690" y="5715000"/>
              <a:ext cx="914400" cy="797230"/>
              <a:chOff x="720" y="3666"/>
              <a:chExt cx="240" cy="270"/>
            </a:xfrm>
          </p:grpSpPr>
          <p:sp>
            <p:nvSpPr>
              <p:cNvPr id="62" name="Oval 28"/>
              <p:cNvSpPr>
                <a:spLocks noChangeArrowheads="1"/>
              </p:cNvSpPr>
              <p:nvPr/>
            </p:nvSpPr>
            <p:spPr bwMode="auto">
              <a:xfrm>
                <a:off x="720" y="3888"/>
                <a:ext cx="240" cy="48"/>
              </a:xfrm>
              <a:prstGeom prst="ellipse">
                <a:avLst/>
              </a:prstGeom>
              <a:solidFill>
                <a:srgbClr val="CC9900"/>
              </a:solidFill>
              <a:ln w="9525">
                <a:solidFill>
                  <a:schemeClr val="tx1"/>
                </a:solidFill>
                <a:round/>
                <a:headEnd/>
                <a:tailEnd/>
              </a:ln>
              <a:effectLst/>
            </p:spPr>
            <p:txBody>
              <a:bodyPr wrap="none" anchor="ctr"/>
              <a:lstStyle/>
              <a:p>
                <a:endParaRPr lang="en-US"/>
              </a:p>
            </p:txBody>
          </p:sp>
          <p:sp>
            <p:nvSpPr>
              <p:cNvPr id="63" name="Rectangle 29"/>
              <p:cNvSpPr>
                <a:spLocks noChangeArrowheads="1"/>
              </p:cNvSpPr>
              <p:nvPr/>
            </p:nvSpPr>
            <p:spPr bwMode="auto">
              <a:xfrm>
                <a:off x="720" y="3696"/>
                <a:ext cx="240" cy="208"/>
              </a:xfrm>
              <a:prstGeom prst="rect">
                <a:avLst/>
              </a:prstGeom>
              <a:solidFill>
                <a:srgbClr val="CC9900"/>
              </a:solidFill>
              <a:ln w="9525">
                <a:solidFill>
                  <a:schemeClr val="tx1"/>
                </a:solidFill>
                <a:miter lim="800000"/>
                <a:headEnd/>
                <a:tailEnd/>
              </a:ln>
              <a:effectLst/>
            </p:spPr>
            <p:txBody>
              <a:bodyPr wrap="none" anchor="ctr"/>
              <a:lstStyle/>
              <a:p>
                <a:pPr algn="ctr"/>
                <a:r>
                  <a:rPr lang="en-US" dirty="0" smtClean="0"/>
                  <a:t>Holding</a:t>
                </a:r>
                <a:br>
                  <a:rPr lang="en-US" dirty="0" smtClean="0"/>
                </a:br>
                <a:r>
                  <a:rPr lang="en-US" dirty="0" smtClean="0"/>
                  <a:t> / Items</a:t>
                </a:r>
                <a:endParaRPr lang="en-US" dirty="0"/>
              </a:p>
            </p:txBody>
          </p:sp>
          <p:sp>
            <p:nvSpPr>
              <p:cNvPr id="64" name="Oval 30"/>
              <p:cNvSpPr>
                <a:spLocks noChangeArrowheads="1"/>
              </p:cNvSpPr>
              <p:nvPr/>
            </p:nvSpPr>
            <p:spPr bwMode="auto">
              <a:xfrm>
                <a:off x="720" y="3666"/>
                <a:ext cx="240" cy="48"/>
              </a:xfrm>
              <a:prstGeom prst="ellipse">
                <a:avLst/>
              </a:prstGeom>
              <a:solidFill>
                <a:srgbClr val="CC9900"/>
              </a:solidFill>
              <a:ln w="9525">
                <a:solidFill>
                  <a:schemeClr val="tx1"/>
                </a:solidFill>
                <a:round/>
                <a:headEnd/>
                <a:tailEnd/>
              </a:ln>
              <a:effectLst/>
            </p:spPr>
            <p:txBody>
              <a:bodyPr wrap="none" anchor="ctr"/>
              <a:lstStyle/>
              <a:p>
                <a:endParaRPr lang="en-US"/>
              </a:p>
            </p:txBody>
          </p:sp>
        </p:grpSp>
        <p:grpSp>
          <p:nvGrpSpPr>
            <p:cNvPr id="65" name="Group 27"/>
            <p:cNvGrpSpPr>
              <a:grpSpLocks/>
            </p:cNvGrpSpPr>
            <p:nvPr/>
          </p:nvGrpSpPr>
          <p:grpSpPr bwMode="auto">
            <a:xfrm>
              <a:off x="3522027" y="5715000"/>
              <a:ext cx="914400" cy="797230"/>
              <a:chOff x="720" y="3666"/>
              <a:chExt cx="240" cy="270"/>
            </a:xfrm>
          </p:grpSpPr>
          <p:sp>
            <p:nvSpPr>
              <p:cNvPr id="66" name="Oval 28"/>
              <p:cNvSpPr>
                <a:spLocks noChangeArrowheads="1"/>
              </p:cNvSpPr>
              <p:nvPr/>
            </p:nvSpPr>
            <p:spPr bwMode="auto">
              <a:xfrm>
                <a:off x="720" y="3888"/>
                <a:ext cx="240" cy="48"/>
              </a:xfrm>
              <a:prstGeom prst="ellipse">
                <a:avLst/>
              </a:prstGeom>
              <a:solidFill>
                <a:srgbClr val="CC9900"/>
              </a:solidFill>
              <a:ln w="9525">
                <a:solidFill>
                  <a:schemeClr val="tx1"/>
                </a:solidFill>
                <a:round/>
                <a:headEnd/>
                <a:tailEnd/>
              </a:ln>
              <a:effectLst/>
            </p:spPr>
            <p:txBody>
              <a:bodyPr wrap="none" anchor="ctr"/>
              <a:lstStyle/>
              <a:p>
                <a:endParaRPr lang="en-US"/>
              </a:p>
            </p:txBody>
          </p:sp>
          <p:sp>
            <p:nvSpPr>
              <p:cNvPr id="67" name="Rectangle 29"/>
              <p:cNvSpPr>
                <a:spLocks noChangeArrowheads="1"/>
              </p:cNvSpPr>
              <p:nvPr/>
            </p:nvSpPr>
            <p:spPr bwMode="auto">
              <a:xfrm>
                <a:off x="720" y="3696"/>
                <a:ext cx="240" cy="208"/>
              </a:xfrm>
              <a:prstGeom prst="rect">
                <a:avLst/>
              </a:prstGeom>
              <a:solidFill>
                <a:srgbClr val="CC9900"/>
              </a:solidFill>
              <a:ln w="9525">
                <a:solidFill>
                  <a:schemeClr val="tx1"/>
                </a:solidFill>
                <a:miter lim="800000"/>
                <a:headEnd/>
                <a:tailEnd/>
              </a:ln>
              <a:effectLst/>
            </p:spPr>
            <p:txBody>
              <a:bodyPr wrap="none" anchor="ctr"/>
              <a:lstStyle/>
              <a:p>
                <a:pPr algn="ctr"/>
                <a:r>
                  <a:rPr lang="en-US" dirty="0" err="1" smtClean="0"/>
                  <a:t>Circ</a:t>
                </a:r>
                <a:r>
                  <a:rPr lang="en-US" dirty="0" smtClean="0"/>
                  <a:t/>
                </a:r>
                <a:br>
                  <a:rPr lang="en-US" dirty="0" smtClean="0"/>
                </a:br>
                <a:r>
                  <a:rPr lang="en-US" dirty="0" smtClean="0"/>
                  <a:t>Transact</a:t>
                </a:r>
                <a:endParaRPr lang="en-US" dirty="0"/>
              </a:p>
            </p:txBody>
          </p:sp>
          <p:sp>
            <p:nvSpPr>
              <p:cNvPr id="68" name="Oval 30"/>
              <p:cNvSpPr>
                <a:spLocks noChangeArrowheads="1"/>
              </p:cNvSpPr>
              <p:nvPr/>
            </p:nvSpPr>
            <p:spPr bwMode="auto">
              <a:xfrm>
                <a:off x="720" y="3666"/>
                <a:ext cx="240" cy="48"/>
              </a:xfrm>
              <a:prstGeom prst="ellipse">
                <a:avLst/>
              </a:prstGeom>
              <a:solidFill>
                <a:srgbClr val="CC9900"/>
              </a:solidFill>
              <a:ln w="9525">
                <a:solidFill>
                  <a:schemeClr val="tx1"/>
                </a:solidFill>
                <a:round/>
                <a:headEnd/>
                <a:tailEnd/>
              </a:ln>
              <a:effectLst/>
            </p:spPr>
            <p:txBody>
              <a:bodyPr wrap="none" anchor="ctr"/>
              <a:lstStyle/>
              <a:p>
                <a:endParaRPr lang="en-US"/>
              </a:p>
            </p:txBody>
          </p:sp>
        </p:grpSp>
        <p:grpSp>
          <p:nvGrpSpPr>
            <p:cNvPr id="69" name="Group 27"/>
            <p:cNvGrpSpPr>
              <a:grpSpLocks/>
            </p:cNvGrpSpPr>
            <p:nvPr/>
          </p:nvGrpSpPr>
          <p:grpSpPr bwMode="auto">
            <a:xfrm>
              <a:off x="4592002" y="5715000"/>
              <a:ext cx="914400" cy="797230"/>
              <a:chOff x="720" y="3666"/>
              <a:chExt cx="240" cy="270"/>
            </a:xfrm>
          </p:grpSpPr>
          <p:sp>
            <p:nvSpPr>
              <p:cNvPr id="70" name="Oval 28"/>
              <p:cNvSpPr>
                <a:spLocks noChangeArrowheads="1"/>
              </p:cNvSpPr>
              <p:nvPr/>
            </p:nvSpPr>
            <p:spPr bwMode="auto">
              <a:xfrm>
                <a:off x="720" y="3888"/>
                <a:ext cx="240" cy="48"/>
              </a:xfrm>
              <a:prstGeom prst="ellipse">
                <a:avLst/>
              </a:prstGeom>
              <a:solidFill>
                <a:srgbClr val="CC9900"/>
              </a:solidFill>
              <a:ln w="9525">
                <a:solidFill>
                  <a:schemeClr val="tx1"/>
                </a:solidFill>
                <a:round/>
                <a:headEnd/>
                <a:tailEnd/>
              </a:ln>
              <a:effectLst/>
            </p:spPr>
            <p:txBody>
              <a:bodyPr wrap="none" anchor="ctr"/>
              <a:lstStyle/>
              <a:p>
                <a:endParaRPr lang="en-US"/>
              </a:p>
            </p:txBody>
          </p:sp>
          <p:sp>
            <p:nvSpPr>
              <p:cNvPr id="71" name="Rectangle 29"/>
              <p:cNvSpPr>
                <a:spLocks noChangeArrowheads="1"/>
              </p:cNvSpPr>
              <p:nvPr/>
            </p:nvSpPr>
            <p:spPr bwMode="auto">
              <a:xfrm>
                <a:off x="720" y="3696"/>
                <a:ext cx="240" cy="208"/>
              </a:xfrm>
              <a:prstGeom prst="rect">
                <a:avLst/>
              </a:prstGeom>
              <a:solidFill>
                <a:srgbClr val="CC9900"/>
              </a:solidFill>
              <a:ln w="9525">
                <a:solidFill>
                  <a:schemeClr val="tx1"/>
                </a:solidFill>
                <a:miter lim="800000"/>
                <a:headEnd/>
                <a:tailEnd/>
              </a:ln>
              <a:effectLst/>
            </p:spPr>
            <p:txBody>
              <a:bodyPr wrap="none" anchor="ctr"/>
              <a:lstStyle/>
              <a:p>
                <a:pPr algn="ctr"/>
                <a:r>
                  <a:rPr lang="en-US" dirty="0" smtClean="0"/>
                  <a:t>User</a:t>
                </a:r>
                <a:endParaRPr lang="en-US" dirty="0"/>
              </a:p>
            </p:txBody>
          </p:sp>
          <p:sp>
            <p:nvSpPr>
              <p:cNvPr id="72" name="Oval 30"/>
              <p:cNvSpPr>
                <a:spLocks noChangeArrowheads="1"/>
              </p:cNvSpPr>
              <p:nvPr/>
            </p:nvSpPr>
            <p:spPr bwMode="auto">
              <a:xfrm>
                <a:off x="720" y="3666"/>
                <a:ext cx="240" cy="48"/>
              </a:xfrm>
              <a:prstGeom prst="ellipse">
                <a:avLst/>
              </a:prstGeom>
              <a:solidFill>
                <a:srgbClr val="CC9900"/>
              </a:solidFill>
              <a:ln w="9525">
                <a:solidFill>
                  <a:schemeClr val="tx1"/>
                </a:solidFill>
                <a:round/>
                <a:headEnd/>
                <a:tailEnd/>
              </a:ln>
              <a:effectLst/>
            </p:spPr>
            <p:txBody>
              <a:bodyPr wrap="none" anchor="ctr"/>
              <a:lstStyle/>
              <a:p>
                <a:endParaRPr lang="en-US"/>
              </a:p>
            </p:txBody>
          </p:sp>
        </p:grpSp>
        <p:grpSp>
          <p:nvGrpSpPr>
            <p:cNvPr id="73" name="Group 27"/>
            <p:cNvGrpSpPr>
              <a:grpSpLocks/>
            </p:cNvGrpSpPr>
            <p:nvPr/>
          </p:nvGrpSpPr>
          <p:grpSpPr bwMode="auto">
            <a:xfrm>
              <a:off x="5735002" y="5715000"/>
              <a:ext cx="914400" cy="797230"/>
              <a:chOff x="720" y="3666"/>
              <a:chExt cx="240" cy="270"/>
            </a:xfrm>
          </p:grpSpPr>
          <p:sp>
            <p:nvSpPr>
              <p:cNvPr id="74" name="Oval 28"/>
              <p:cNvSpPr>
                <a:spLocks noChangeArrowheads="1"/>
              </p:cNvSpPr>
              <p:nvPr/>
            </p:nvSpPr>
            <p:spPr bwMode="auto">
              <a:xfrm>
                <a:off x="720" y="3888"/>
                <a:ext cx="240" cy="48"/>
              </a:xfrm>
              <a:prstGeom prst="ellipse">
                <a:avLst/>
              </a:prstGeom>
              <a:solidFill>
                <a:srgbClr val="CC9900"/>
              </a:solidFill>
              <a:ln w="9525">
                <a:solidFill>
                  <a:schemeClr val="tx1"/>
                </a:solidFill>
                <a:round/>
                <a:headEnd/>
                <a:tailEnd/>
              </a:ln>
              <a:effectLst/>
            </p:spPr>
            <p:txBody>
              <a:bodyPr wrap="none" anchor="ctr"/>
              <a:lstStyle/>
              <a:p>
                <a:endParaRPr lang="en-US"/>
              </a:p>
            </p:txBody>
          </p:sp>
          <p:sp>
            <p:nvSpPr>
              <p:cNvPr id="75" name="Rectangle 29"/>
              <p:cNvSpPr>
                <a:spLocks noChangeArrowheads="1"/>
              </p:cNvSpPr>
              <p:nvPr/>
            </p:nvSpPr>
            <p:spPr bwMode="auto">
              <a:xfrm>
                <a:off x="720" y="3696"/>
                <a:ext cx="240" cy="208"/>
              </a:xfrm>
              <a:prstGeom prst="rect">
                <a:avLst/>
              </a:prstGeom>
              <a:solidFill>
                <a:srgbClr val="CC9900"/>
              </a:solidFill>
              <a:ln w="9525">
                <a:solidFill>
                  <a:schemeClr val="tx1"/>
                </a:solidFill>
                <a:miter lim="800000"/>
                <a:headEnd/>
                <a:tailEnd/>
              </a:ln>
              <a:effectLst/>
            </p:spPr>
            <p:txBody>
              <a:bodyPr wrap="none" anchor="ctr"/>
              <a:lstStyle/>
              <a:p>
                <a:pPr algn="ctr"/>
                <a:r>
                  <a:rPr lang="en-US" dirty="0" smtClean="0"/>
                  <a:t>Vendor</a:t>
                </a:r>
                <a:endParaRPr lang="en-US" dirty="0"/>
              </a:p>
            </p:txBody>
          </p:sp>
          <p:sp>
            <p:nvSpPr>
              <p:cNvPr id="76" name="Oval 30"/>
              <p:cNvSpPr>
                <a:spLocks noChangeArrowheads="1"/>
              </p:cNvSpPr>
              <p:nvPr/>
            </p:nvSpPr>
            <p:spPr bwMode="auto">
              <a:xfrm>
                <a:off x="720" y="3666"/>
                <a:ext cx="240" cy="48"/>
              </a:xfrm>
              <a:prstGeom prst="ellipse">
                <a:avLst/>
              </a:prstGeom>
              <a:solidFill>
                <a:srgbClr val="CC9900"/>
              </a:solidFill>
              <a:ln w="9525">
                <a:solidFill>
                  <a:schemeClr val="tx1"/>
                </a:solidFill>
                <a:round/>
                <a:headEnd/>
                <a:tailEnd/>
              </a:ln>
              <a:effectLst/>
            </p:spPr>
            <p:txBody>
              <a:bodyPr wrap="none" anchor="ctr"/>
              <a:lstStyle/>
              <a:p>
                <a:endParaRPr lang="en-US"/>
              </a:p>
            </p:txBody>
          </p:sp>
        </p:grpSp>
        <p:grpSp>
          <p:nvGrpSpPr>
            <p:cNvPr id="77" name="Group 27"/>
            <p:cNvGrpSpPr>
              <a:grpSpLocks/>
            </p:cNvGrpSpPr>
            <p:nvPr/>
          </p:nvGrpSpPr>
          <p:grpSpPr bwMode="auto">
            <a:xfrm>
              <a:off x="8059102" y="5715000"/>
              <a:ext cx="914400" cy="797230"/>
              <a:chOff x="720" y="3666"/>
              <a:chExt cx="240" cy="270"/>
            </a:xfrm>
          </p:grpSpPr>
          <p:sp>
            <p:nvSpPr>
              <p:cNvPr id="78" name="Oval 28"/>
              <p:cNvSpPr>
                <a:spLocks noChangeArrowheads="1"/>
              </p:cNvSpPr>
              <p:nvPr/>
            </p:nvSpPr>
            <p:spPr bwMode="auto">
              <a:xfrm>
                <a:off x="720" y="3888"/>
                <a:ext cx="240" cy="48"/>
              </a:xfrm>
              <a:prstGeom prst="ellipse">
                <a:avLst/>
              </a:prstGeom>
              <a:solidFill>
                <a:srgbClr val="CC9900"/>
              </a:solidFill>
              <a:ln w="9525">
                <a:solidFill>
                  <a:schemeClr val="tx1"/>
                </a:solidFill>
                <a:round/>
                <a:headEnd/>
                <a:tailEnd/>
              </a:ln>
              <a:effectLst/>
            </p:spPr>
            <p:txBody>
              <a:bodyPr wrap="none" anchor="ctr"/>
              <a:lstStyle/>
              <a:p>
                <a:endParaRPr lang="en-US"/>
              </a:p>
            </p:txBody>
          </p:sp>
          <p:sp>
            <p:nvSpPr>
              <p:cNvPr id="79" name="Rectangle 29"/>
              <p:cNvSpPr>
                <a:spLocks noChangeArrowheads="1"/>
              </p:cNvSpPr>
              <p:nvPr/>
            </p:nvSpPr>
            <p:spPr bwMode="auto">
              <a:xfrm>
                <a:off x="720" y="3696"/>
                <a:ext cx="240" cy="208"/>
              </a:xfrm>
              <a:prstGeom prst="rect">
                <a:avLst/>
              </a:prstGeom>
              <a:solidFill>
                <a:srgbClr val="CC9900"/>
              </a:solidFill>
              <a:ln w="9525">
                <a:solidFill>
                  <a:schemeClr val="tx1"/>
                </a:solidFill>
                <a:miter lim="800000"/>
                <a:headEnd/>
                <a:tailEnd/>
              </a:ln>
              <a:effectLst/>
            </p:spPr>
            <p:txBody>
              <a:bodyPr wrap="none" anchor="ctr"/>
              <a:lstStyle/>
              <a:p>
                <a:pPr algn="ctr"/>
                <a:r>
                  <a:rPr lang="en-US" dirty="0" smtClean="0"/>
                  <a:t>Policies</a:t>
                </a:r>
                <a:endParaRPr lang="en-US" dirty="0"/>
              </a:p>
            </p:txBody>
          </p:sp>
          <p:sp>
            <p:nvSpPr>
              <p:cNvPr id="80" name="Oval 30"/>
              <p:cNvSpPr>
                <a:spLocks noChangeArrowheads="1"/>
              </p:cNvSpPr>
              <p:nvPr/>
            </p:nvSpPr>
            <p:spPr bwMode="auto">
              <a:xfrm>
                <a:off x="720" y="3666"/>
                <a:ext cx="240" cy="48"/>
              </a:xfrm>
              <a:prstGeom prst="ellipse">
                <a:avLst/>
              </a:prstGeom>
              <a:solidFill>
                <a:srgbClr val="CC9900"/>
              </a:solidFill>
              <a:ln w="9525">
                <a:solidFill>
                  <a:schemeClr val="tx1"/>
                </a:solidFill>
                <a:round/>
                <a:headEnd/>
                <a:tailEnd/>
              </a:ln>
              <a:effectLst/>
            </p:spPr>
            <p:txBody>
              <a:bodyPr wrap="none" anchor="ctr"/>
              <a:lstStyle/>
              <a:p>
                <a:endParaRPr lang="en-US"/>
              </a:p>
            </p:txBody>
          </p:sp>
        </p:grpSp>
        <p:grpSp>
          <p:nvGrpSpPr>
            <p:cNvPr id="85" name="Group 27"/>
            <p:cNvGrpSpPr>
              <a:grpSpLocks/>
            </p:cNvGrpSpPr>
            <p:nvPr/>
          </p:nvGrpSpPr>
          <p:grpSpPr bwMode="auto">
            <a:xfrm>
              <a:off x="6871652" y="5715000"/>
              <a:ext cx="914400" cy="797230"/>
              <a:chOff x="720" y="3666"/>
              <a:chExt cx="240" cy="270"/>
            </a:xfrm>
          </p:grpSpPr>
          <p:sp>
            <p:nvSpPr>
              <p:cNvPr id="86" name="Oval 28"/>
              <p:cNvSpPr>
                <a:spLocks noChangeArrowheads="1"/>
              </p:cNvSpPr>
              <p:nvPr/>
            </p:nvSpPr>
            <p:spPr bwMode="auto">
              <a:xfrm>
                <a:off x="720" y="3888"/>
                <a:ext cx="240" cy="48"/>
              </a:xfrm>
              <a:prstGeom prst="ellipse">
                <a:avLst/>
              </a:prstGeom>
              <a:solidFill>
                <a:srgbClr val="CC9900"/>
              </a:solidFill>
              <a:ln w="9525">
                <a:solidFill>
                  <a:schemeClr val="tx1"/>
                </a:solidFill>
                <a:round/>
                <a:headEnd/>
                <a:tailEnd/>
              </a:ln>
              <a:effectLst/>
            </p:spPr>
            <p:txBody>
              <a:bodyPr wrap="none" anchor="ctr"/>
              <a:lstStyle/>
              <a:p>
                <a:endParaRPr lang="en-US"/>
              </a:p>
            </p:txBody>
          </p:sp>
          <p:sp>
            <p:nvSpPr>
              <p:cNvPr id="87" name="Rectangle 29"/>
              <p:cNvSpPr>
                <a:spLocks noChangeArrowheads="1"/>
              </p:cNvSpPr>
              <p:nvPr/>
            </p:nvSpPr>
            <p:spPr bwMode="auto">
              <a:xfrm>
                <a:off x="720" y="3696"/>
                <a:ext cx="240" cy="208"/>
              </a:xfrm>
              <a:prstGeom prst="rect">
                <a:avLst/>
              </a:prstGeom>
              <a:solidFill>
                <a:srgbClr val="CC9900"/>
              </a:solidFill>
              <a:ln w="9525">
                <a:solidFill>
                  <a:schemeClr val="tx1"/>
                </a:solidFill>
                <a:miter lim="800000"/>
                <a:headEnd/>
                <a:tailEnd/>
              </a:ln>
              <a:effectLst/>
            </p:spPr>
            <p:txBody>
              <a:bodyPr wrap="none" anchor="ctr"/>
              <a:lstStyle/>
              <a:p>
                <a:pPr algn="ctr"/>
                <a:r>
                  <a:rPr lang="en-US" dirty="0" smtClean="0"/>
                  <a:t>$$$</a:t>
                </a:r>
              </a:p>
              <a:p>
                <a:pPr algn="ctr"/>
                <a:r>
                  <a:rPr lang="en-US" dirty="0" smtClean="0"/>
                  <a:t>Funds</a:t>
                </a:r>
                <a:endParaRPr lang="en-US" dirty="0"/>
              </a:p>
            </p:txBody>
          </p:sp>
          <p:sp>
            <p:nvSpPr>
              <p:cNvPr id="88" name="Oval 30"/>
              <p:cNvSpPr>
                <a:spLocks noChangeArrowheads="1"/>
              </p:cNvSpPr>
              <p:nvPr/>
            </p:nvSpPr>
            <p:spPr bwMode="auto">
              <a:xfrm>
                <a:off x="720" y="3666"/>
                <a:ext cx="240" cy="48"/>
              </a:xfrm>
              <a:prstGeom prst="ellipse">
                <a:avLst/>
              </a:prstGeom>
              <a:solidFill>
                <a:srgbClr val="CC9900"/>
              </a:solidFill>
              <a:ln w="9525">
                <a:solidFill>
                  <a:schemeClr val="tx1"/>
                </a:solidFill>
                <a:round/>
                <a:headEnd/>
                <a:tailEnd/>
              </a:ln>
              <a:effectLst/>
            </p:spPr>
            <p:txBody>
              <a:bodyPr wrap="none" anchor="ctr"/>
              <a:lstStyle/>
              <a:p>
                <a:endParaRPr lang="en-US"/>
              </a:p>
            </p:txBody>
          </p:sp>
        </p:grpSp>
        <p:sp>
          <p:nvSpPr>
            <p:cNvPr id="89" name="Rectangle 7"/>
            <p:cNvSpPr>
              <a:spLocks noChangeArrowheads="1"/>
            </p:cNvSpPr>
            <p:nvPr/>
          </p:nvSpPr>
          <p:spPr bwMode="auto">
            <a:xfrm>
              <a:off x="3057683" y="3566796"/>
              <a:ext cx="990600" cy="1843404"/>
            </a:xfrm>
            <a:prstGeom prst="rect">
              <a:avLst/>
            </a:prstGeom>
            <a:solidFill>
              <a:schemeClr val="accent1"/>
            </a:solidFill>
            <a:ln w="9525">
              <a:solidFill>
                <a:schemeClr val="tx1"/>
              </a:solidFill>
              <a:miter lim="800000"/>
              <a:headEnd/>
              <a:tailEnd/>
            </a:ln>
            <a:effectLst/>
          </p:spPr>
          <p:txBody>
            <a:bodyPr wrap="none" anchor="t" anchorCtr="0"/>
            <a:lstStyle/>
            <a:p>
              <a:pPr algn="ctr"/>
              <a:r>
                <a:rPr lang="en-US" sz="1600" dirty="0" smtClean="0"/>
                <a:t>Cataloging</a:t>
              </a:r>
              <a:endParaRPr lang="en-US" sz="1600" dirty="0"/>
            </a:p>
          </p:txBody>
        </p:sp>
        <p:sp>
          <p:nvSpPr>
            <p:cNvPr id="90" name="Rectangle 7"/>
            <p:cNvSpPr>
              <a:spLocks noChangeArrowheads="1"/>
            </p:cNvSpPr>
            <p:nvPr/>
          </p:nvSpPr>
          <p:spPr bwMode="auto">
            <a:xfrm>
              <a:off x="4429283" y="3566796"/>
              <a:ext cx="990600" cy="1843404"/>
            </a:xfrm>
            <a:prstGeom prst="rect">
              <a:avLst/>
            </a:prstGeom>
            <a:solidFill>
              <a:schemeClr val="accent1"/>
            </a:solidFill>
            <a:ln w="9525">
              <a:solidFill>
                <a:schemeClr val="tx1"/>
              </a:solidFill>
              <a:miter lim="800000"/>
              <a:headEnd/>
              <a:tailEnd/>
            </a:ln>
            <a:effectLst/>
          </p:spPr>
          <p:txBody>
            <a:bodyPr wrap="none" anchor="t" anchorCtr="0"/>
            <a:lstStyle/>
            <a:p>
              <a:pPr algn="ctr"/>
              <a:r>
                <a:rPr lang="en-US" sz="1600" dirty="0" smtClean="0"/>
                <a:t>Acquisitions</a:t>
              </a:r>
              <a:endParaRPr lang="en-US" sz="1600" dirty="0"/>
            </a:p>
          </p:txBody>
        </p:sp>
        <p:sp>
          <p:nvSpPr>
            <p:cNvPr id="91" name="Rectangle 7"/>
            <p:cNvSpPr>
              <a:spLocks noChangeArrowheads="1"/>
            </p:cNvSpPr>
            <p:nvPr/>
          </p:nvSpPr>
          <p:spPr bwMode="auto">
            <a:xfrm>
              <a:off x="5777864" y="3566796"/>
              <a:ext cx="990600" cy="1843404"/>
            </a:xfrm>
            <a:prstGeom prst="rect">
              <a:avLst/>
            </a:prstGeom>
            <a:solidFill>
              <a:schemeClr val="accent1"/>
            </a:solidFill>
            <a:ln w="9525">
              <a:solidFill>
                <a:schemeClr val="tx1"/>
              </a:solidFill>
              <a:miter lim="800000"/>
              <a:headEnd/>
              <a:tailEnd/>
            </a:ln>
            <a:effectLst/>
          </p:spPr>
          <p:txBody>
            <a:bodyPr wrap="none" anchor="t" anchorCtr="0"/>
            <a:lstStyle/>
            <a:p>
              <a:pPr algn="ctr"/>
              <a:r>
                <a:rPr lang="en-US" sz="1600" dirty="0" smtClean="0"/>
                <a:t>Serials</a:t>
              </a:r>
              <a:endParaRPr lang="en-US" sz="1600" dirty="0"/>
            </a:p>
          </p:txBody>
        </p:sp>
        <p:sp>
          <p:nvSpPr>
            <p:cNvPr id="94" name="Rectangle 7"/>
            <p:cNvSpPr>
              <a:spLocks noChangeArrowheads="1"/>
            </p:cNvSpPr>
            <p:nvPr/>
          </p:nvSpPr>
          <p:spPr bwMode="auto">
            <a:xfrm>
              <a:off x="7080884" y="3566796"/>
              <a:ext cx="990600" cy="1843404"/>
            </a:xfrm>
            <a:prstGeom prst="rect">
              <a:avLst/>
            </a:prstGeom>
            <a:solidFill>
              <a:schemeClr val="accent1"/>
            </a:solidFill>
            <a:ln w="9525">
              <a:solidFill>
                <a:schemeClr val="tx1"/>
              </a:solidFill>
              <a:miter lim="800000"/>
              <a:headEnd/>
              <a:tailEnd/>
            </a:ln>
            <a:effectLst/>
          </p:spPr>
          <p:txBody>
            <a:bodyPr wrap="none" anchor="t" anchorCtr="0"/>
            <a:lstStyle/>
            <a:p>
              <a:pPr algn="ctr"/>
              <a:r>
                <a:rPr lang="en-US" sz="1600" dirty="0" smtClean="0"/>
                <a:t>Online</a:t>
              </a:r>
              <a:br>
                <a:rPr lang="en-US" sz="1600" dirty="0" smtClean="0"/>
              </a:br>
              <a:r>
                <a:rPr lang="en-US" sz="1600" dirty="0" smtClean="0"/>
                <a:t>Catalog</a:t>
              </a:r>
              <a:endParaRPr lang="en-US" sz="1600" dirty="0"/>
            </a:p>
          </p:txBody>
        </p:sp>
        <p:cxnSp>
          <p:nvCxnSpPr>
            <p:cNvPr id="13" name="Straight Arrow Connector 12"/>
            <p:cNvCxnSpPr/>
            <p:nvPr/>
          </p:nvCxnSpPr>
          <p:spPr>
            <a:xfrm flipH="1">
              <a:off x="1998028" y="4703825"/>
              <a:ext cx="1523999" cy="106680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flipH="1">
              <a:off x="2915602" y="4703825"/>
              <a:ext cx="862650" cy="106680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a:off x="2252027" y="4434612"/>
              <a:ext cx="1577975" cy="131791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a:off x="2092326" y="4495764"/>
              <a:ext cx="804862" cy="124472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a:endCxn id="72" idx="4"/>
            </p:cNvCxnSpPr>
            <p:nvPr/>
          </p:nvCxnSpPr>
          <p:spPr>
            <a:xfrm>
              <a:off x="2400459" y="4449888"/>
              <a:ext cx="2648743" cy="140684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6082664" y="4434612"/>
              <a:ext cx="381000" cy="1265112"/>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a:endCxn id="76" idx="4"/>
            </p:cNvCxnSpPr>
            <p:nvPr/>
          </p:nvCxnSpPr>
          <p:spPr>
            <a:xfrm>
              <a:off x="4924583" y="4449888"/>
              <a:ext cx="1267619" cy="1406842"/>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p:nvPr/>
          </p:nvCxnSpPr>
          <p:spPr>
            <a:xfrm flipH="1">
              <a:off x="3057683" y="4449888"/>
              <a:ext cx="1651000" cy="1406842"/>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p:nvPr/>
          </p:nvCxnSpPr>
          <p:spPr>
            <a:xfrm>
              <a:off x="2587785" y="4449888"/>
              <a:ext cx="5928517" cy="143465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flipH="1">
              <a:off x="3199765" y="4495764"/>
              <a:ext cx="3017836" cy="1614898"/>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p:nvPr/>
          </p:nvCxnSpPr>
          <p:spPr>
            <a:xfrm flipH="1">
              <a:off x="5419883" y="4545025"/>
              <a:ext cx="2448719" cy="1565637"/>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p:nvPr/>
          </p:nvCxnSpPr>
          <p:spPr>
            <a:xfrm flipH="1">
              <a:off x="4249896" y="4579962"/>
              <a:ext cx="3536156" cy="1463721"/>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p:nvPr/>
          </p:nvCxnSpPr>
          <p:spPr>
            <a:xfrm flipH="1">
              <a:off x="2915602" y="4512984"/>
              <a:ext cx="4699317" cy="1597678"/>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38" name="Straight Arrow Connector 137"/>
            <p:cNvCxnSpPr/>
            <p:nvPr/>
          </p:nvCxnSpPr>
          <p:spPr>
            <a:xfrm flipH="1">
              <a:off x="3199765" y="4419679"/>
              <a:ext cx="3017836" cy="1614898"/>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p:nvPr/>
          </p:nvCxnSpPr>
          <p:spPr>
            <a:xfrm flipH="1">
              <a:off x="1998028" y="4436899"/>
              <a:ext cx="5616892" cy="1597678"/>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49" name="Text Box 75"/>
            <p:cNvSpPr txBox="1">
              <a:spLocks noChangeArrowheads="1"/>
            </p:cNvSpPr>
            <p:nvPr/>
          </p:nvSpPr>
          <p:spPr bwMode="auto">
            <a:xfrm>
              <a:off x="5456471" y="1610896"/>
              <a:ext cx="1555234" cy="338554"/>
            </a:xfrm>
            <a:prstGeom prst="rect">
              <a:avLst/>
            </a:prstGeom>
            <a:noFill/>
            <a:ln w="9525">
              <a:noFill/>
              <a:miter lim="800000"/>
              <a:headEnd/>
              <a:tailEnd/>
            </a:ln>
            <a:effectLst/>
          </p:spPr>
          <p:txBody>
            <a:bodyPr wrap="none">
              <a:spAutoFit/>
            </a:bodyPr>
            <a:lstStyle/>
            <a:p>
              <a:r>
                <a:rPr lang="en-US" sz="1600" dirty="0" smtClean="0"/>
                <a:t>Public Interfaces</a:t>
              </a:r>
              <a:r>
                <a:rPr lang="en-US" sz="1600" dirty="0"/>
                <a:t>:</a:t>
              </a:r>
            </a:p>
          </p:txBody>
        </p:sp>
        <p:cxnSp>
          <p:nvCxnSpPr>
            <p:cNvPr id="50" name="Straight Arrow Connector 49"/>
            <p:cNvCxnSpPr>
              <a:stCxn id="94" idx="0"/>
              <a:endCxn id="142404" idx="2"/>
            </p:cNvCxnSpPr>
            <p:nvPr/>
          </p:nvCxnSpPr>
          <p:spPr>
            <a:xfrm flipH="1" flipV="1">
              <a:off x="7525702" y="2054225"/>
              <a:ext cx="50482" cy="1512571"/>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60" name="Straight Arrow Connector 159"/>
            <p:cNvCxnSpPr>
              <a:stCxn id="91" idx="0"/>
            </p:cNvCxnSpPr>
            <p:nvPr/>
          </p:nvCxnSpPr>
          <p:spPr>
            <a:xfrm flipH="1" flipV="1">
              <a:off x="4429284" y="2054225"/>
              <a:ext cx="1843880" cy="1512571"/>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a:stCxn id="90" idx="0"/>
            </p:cNvCxnSpPr>
            <p:nvPr/>
          </p:nvCxnSpPr>
          <p:spPr>
            <a:xfrm flipH="1" flipV="1">
              <a:off x="4249896" y="2054225"/>
              <a:ext cx="674687" cy="1512571"/>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62" name="Straight Arrow Connector 161"/>
            <p:cNvCxnSpPr>
              <a:endCxn id="142409" idx="2"/>
            </p:cNvCxnSpPr>
            <p:nvPr/>
          </p:nvCxnSpPr>
          <p:spPr>
            <a:xfrm flipV="1">
              <a:off x="3570445" y="2054225"/>
              <a:ext cx="503079" cy="1512571"/>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64" name="Straight Arrow Connector 163"/>
            <p:cNvCxnSpPr/>
            <p:nvPr/>
          </p:nvCxnSpPr>
          <p:spPr>
            <a:xfrm flipV="1">
              <a:off x="2208529" y="2054225"/>
              <a:ext cx="1613455" cy="1512571"/>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0" name="Straight Arrow Connector 169"/>
            <p:cNvCxnSpPr/>
            <p:nvPr/>
          </p:nvCxnSpPr>
          <p:spPr>
            <a:xfrm>
              <a:off x="5005545" y="4434612"/>
              <a:ext cx="2520157" cy="1449930"/>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81" name="Rounded Rectangle 80"/>
            <p:cNvSpPr/>
            <p:nvPr/>
          </p:nvSpPr>
          <p:spPr>
            <a:xfrm>
              <a:off x="1713545" y="3281782"/>
              <a:ext cx="7374256" cy="28501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smtClean="0"/>
            </a:p>
            <a:p>
              <a:pPr algn="ctr"/>
              <a:r>
                <a:rPr lang="en-US" dirty="0" smtClean="0"/>
                <a:t>Application Programming Interfaces</a:t>
              </a:r>
            </a:p>
            <a:p>
              <a:pPr algn="ctr"/>
              <a:endParaRPr lang="en-US" dirty="0"/>
            </a:p>
          </p:txBody>
        </p:sp>
      </p:grpSp>
      <p:pic>
        <p:nvPicPr>
          <p:cNvPr id="4098" name="Picture 2" descr="https://encrypted-tbn3.google.com/images?q=tbn:ANd9GcTZgHhQmH4HqINSlWw_XzNpUrIqeYrsNo3P7dMxzj734YQRKhGn7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1800" y="3929432"/>
            <a:ext cx="825160" cy="825161"/>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2" descr="https://encrypted-tbn3.google.com/images?q=tbn:ANd9GcTZgHhQmH4HqINSlWw_XzNpUrIqeYrsNo3P7dMxzj734YQRKhGn7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2005972"/>
            <a:ext cx="825160" cy="825161"/>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2" descr="https://encrypted-tbn3.google.com/images?q=tbn:ANd9GcTZgHhQmH4HqINSlWw_XzNpUrIqeYrsNo3P7dMxzj734YQRKhGn7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7920" y="4584763"/>
            <a:ext cx="825160" cy="825161"/>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2" descr="https://encrypted-tbn3.google.com/images?q=tbn:ANd9GcTZgHhQmH4HqINSlWw_XzNpUrIqeYrsNo3P7dMxzj734YQRKhGn7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1800" y="2110902"/>
            <a:ext cx="825160" cy="82516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747478" y="3013534"/>
            <a:ext cx="841897" cy="369332"/>
          </a:xfrm>
          <a:prstGeom prst="rect">
            <a:avLst/>
          </a:prstGeom>
          <a:noFill/>
        </p:spPr>
        <p:txBody>
          <a:bodyPr wrap="none" rtlCol="0">
            <a:spAutoFit/>
          </a:bodyPr>
          <a:lstStyle/>
          <a:p>
            <a:r>
              <a:rPr lang="en-US" b="1" dirty="0" smtClean="0"/>
              <a:t>Budget</a:t>
            </a:r>
            <a:endParaRPr lang="en-US" b="1" dirty="0"/>
          </a:p>
        </p:txBody>
      </p:sp>
      <p:sp>
        <p:nvSpPr>
          <p:cNvPr id="5" name="TextBox 4"/>
          <p:cNvSpPr txBox="1"/>
          <p:nvPr/>
        </p:nvSpPr>
        <p:spPr>
          <a:xfrm>
            <a:off x="7210720" y="3089320"/>
            <a:ext cx="1505733" cy="369332"/>
          </a:xfrm>
          <a:prstGeom prst="rect">
            <a:avLst/>
          </a:prstGeom>
          <a:noFill/>
        </p:spPr>
        <p:txBody>
          <a:bodyPr wrap="none" rtlCol="0">
            <a:spAutoFit/>
          </a:bodyPr>
          <a:lstStyle/>
          <a:p>
            <a:r>
              <a:rPr lang="en-US" b="1" dirty="0" smtClean="0"/>
              <a:t>License Terms</a:t>
            </a:r>
            <a:endParaRPr lang="en-US" b="1" dirty="0"/>
          </a:p>
        </p:txBody>
      </p:sp>
      <p:sp>
        <p:nvSpPr>
          <p:cNvPr id="97" name="TextBox 96"/>
          <p:cNvSpPr txBox="1"/>
          <p:nvPr/>
        </p:nvSpPr>
        <p:spPr>
          <a:xfrm>
            <a:off x="5536419" y="4845657"/>
            <a:ext cx="1737976" cy="369332"/>
          </a:xfrm>
          <a:prstGeom prst="rect">
            <a:avLst/>
          </a:prstGeom>
          <a:noFill/>
        </p:spPr>
        <p:txBody>
          <a:bodyPr wrap="none" rtlCol="0">
            <a:spAutoFit/>
          </a:bodyPr>
          <a:lstStyle/>
          <a:p>
            <a:r>
              <a:rPr lang="en-US" b="1" dirty="0" smtClean="0"/>
              <a:t>Titles / Holdings</a:t>
            </a:r>
            <a:endParaRPr lang="en-US" b="1" dirty="0"/>
          </a:p>
        </p:txBody>
      </p:sp>
      <p:sp>
        <p:nvSpPr>
          <p:cNvPr id="104" name="TextBox 103"/>
          <p:cNvSpPr txBox="1"/>
          <p:nvPr/>
        </p:nvSpPr>
        <p:spPr>
          <a:xfrm>
            <a:off x="7599150" y="5409924"/>
            <a:ext cx="962699" cy="369332"/>
          </a:xfrm>
          <a:prstGeom prst="rect">
            <a:avLst/>
          </a:prstGeom>
          <a:noFill/>
        </p:spPr>
        <p:txBody>
          <a:bodyPr wrap="none" rtlCol="0">
            <a:spAutoFit/>
          </a:bodyPr>
          <a:lstStyle/>
          <a:p>
            <a:r>
              <a:rPr lang="en-US" b="1" dirty="0" smtClean="0"/>
              <a:t>Vendors</a:t>
            </a:r>
            <a:endParaRPr lang="en-US" b="1" dirty="0"/>
          </a:p>
        </p:txBody>
      </p:sp>
      <p:pic>
        <p:nvPicPr>
          <p:cNvPr id="107" name="Picture 2" descr="https://encrypted-tbn3.google.com/images?q=tbn:ANd9GcTZgHhQmH4HqINSlWw_XzNpUrIqeYrsNo3P7dMxzj734YQRKhGn7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6795" y="5361163"/>
            <a:ext cx="825160" cy="825161"/>
          </a:xfrm>
          <a:prstGeom prst="rect">
            <a:avLst/>
          </a:prstGeom>
          <a:noFill/>
          <a:extLst>
            <a:ext uri="{909E8E84-426E-40DD-AFC4-6F175D3DCCD1}">
              <a14:hiddenFill xmlns:a14="http://schemas.microsoft.com/office/drawing/2010/main">
                <a:solidFill>
                  <a:srgbClr val="FFFFFF"/>
                </a:solidFill>
              </a14:hiddenFill>
            </a:ext>
          </a:extLst>
        </p:spPr>
      </p:pic>
      <p:sp>
        <p:nvSpPr>
          <p:cNvPr id="109" name="TextBox 108"/>
          <p:cNvSpPr txBox="1"/>
          <p:nvPr/>
        </p:nvSpPr>
        <p:spPr>
          <a:xfrm>
            <a:off x="5817611" y="6279704"/>
            <a:ext cx="1550424" cy="369332"/>
          </a:xfrm>
          <a:prstGeom prst="rect">
            <a:avLst/>
          </a:prstGeom>
          <a:noFill/>
        </p:spPr>
        <p:txBody>
          <a:bodyPr wrap="none" rtlCol="0">
            <a:spAutoFit/>
          </a:bodyPr>
          <a:lstStyle/>
          <a:p>
            <a:r>
              <a:rPr lang="en-US" b="1" dirty="0" smtClean="0"/>
              <a:t>Access Details</a:t>
            </a:r>
            <a:endParaRPr lang="en-US" b="1" dirty="0"/>
          </a:p>
        </p:txBody>
      </p:sp>
    </p:spTree>
    <p:extLst>
      <p:ext uri="{BB962C8B-B14F-4D97-AF65-F5344CB8AC3E}">
        <p14:creationId xmlns:p14="http://schemas.microsoft.com/office/powerpoint/2010/main" val="12674209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nSpc>
                <a:spcPct val="90000"/>
              </a:lnSpc>
            </a:pPr>
            <a:r>
              <a:rPr lang="en-US" dirty="0"/>
              <a:t>Comprehensive Resource Management</a:t>
            </a:r>
          </a:p>
        </p:txBody>
      </p:sp>
      <p:sp>
        <p:nvSpPr>
          <p:cNvPr id="3" name="Content Placeholder 2"/>
          <p:cNvSpPr>
            <a:spLocks noGrp="1"/>
          </p:cNvSpPr>
          <p:nvPr>
            <p:ph sz="quarter" idx="1"/>
          </p:nvPr>
        </p:nvSpPr>
        <p:spPr/>
        <p:txBody>
          <a:bodyPr/>
          <a:lstStyle/>
          <a:p>
            <a:r>
              <a:rPr lang="en-US" dirty="0" smtClean="0"/>
              <a:t>No longer sensible to use different software platforms for managing different</a:t>
            </a:r>
            <a:r>
              <a:rPr lang="en-US" baseline="0" dirty="0" smtClean="0"/>
              <a:t> types of library materials</a:t>
            </a:r>
          </a:p>
          <a:p>
            <a:pPr lvl="0"/>
            <a:r>
              <a:rPr lang="en-US" dirty="0" smtClean="0"/>
              <a:t>ILS</a:t>
            </a:r>
            <a:r>
              <a:rPr lang="en-US" baseline="0" dirty="0" smtClean="0"/>
              <a:t> + ERM + OpenURL Resolver + Digital Asset management, etc. very inefficient model</a:t>
            </a:r>
          </a:p>
          <a:p>
            <a:pPr lvl="0"/>
            <a:r>
              <a:rPr lang="en-US" baseline="0" dirty="0" smtClean="0"/>
              <a:t>Flexible platform capable of managing multiple type of library materials, multiple metadata formats, with appropriate workflows</a:t>
            </a:r>
            <a:endParaRPr lang="en-US" dirty="0"/>
          </a:p>
        </p:txBody>
      </p:sp>
    </p:spTree>
    <p:extLst>
      <p:ext uri="{BB962C8B-B14F-4D97-AF65-F5344CB8AC3E}">
        <p14:creationId xmlns:p14="http://schemas.microsoft.com/office/powerpoint/2010/main" val="27317278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Libraries</a:t>
            </a:r>
            <a:r>
              <a:rPr lang="en-US" baseline="0" dirty="0" smtClean="0"/>
              <a:t> need a new model of library automation</a:t>
            </a:r>
            <a:endParaRPr lang="en-US" dirty="0"/>
          </a:p>
        </p:txBody>
      </p:sp>
      <p:sp>
        <p:nvSpPr>
          <p:cNvPr id="3" name="Content Placeholder 2"/>
          <p:cNvSpPr>
            <a:spLocks noGrp="1"/>
          </p:cNvSpPr>
          <p:nvPr>
            <p:ph sz="quarter" idx="1"/>
          </p:nvPr>
        </p:nvSpPr>
        <p:spPr/>
        <p:txBody>
          <a:bodyPr>
            <a:normAutofit lnSpcReduction="10000"/>
          </a:bodyPr>
          <a:lstStyle/>
          <a:p>
            <a:pPr lvl="0"/>
            <a:r>
              <a:rPr lang="en-US" dirty="0" smtClean="0"/>
              <a:t>Not</a:t>
            </a:r>
            <a:r>
              <a:rPr lang="en-US" baseline="0" dirty="0" smtClean="0"/>
              <a:t> an Integrated Library System or Library Management System</a:t>
            </a:r>
          </a:p>
          <a:p>
            <a:pPr lvl="0"/>
            <a:r>
              <a:rPr lang="en-US" baseline="0" dirty="0" smtClean="0"/>
              <a:t>The ILS/LMS</a:t>
            </a:r>
            <a:r>
              <a:rPr lang="en-US" dirty="0" smtClean="0"/>
              <a:t> </a:t>
            </a:r>
            <a:r>
              <a:rPr lang="en-US" baseline="0" dirty="0" smtClean="0"/>
              <a:t>was designed to help libraries manage print collections</a:t>
            </a:r>
          </a:p>
          <a:p>
            <a:pPr lvl="0"/>
            <a:r>
              <a:rPr lang="en-US" baseline="0" dirty="0" smtClean="0"/>
              <a:t>Generally did not evolve to manage electronic collections</a:t>
            </a:r>
          </a:p>
          <a:p>
            <a:pPr lvl="0"/>
            <a:r>
              <a:rPr lang="en-US" baseline="0" dirty="0" smtClean="0"/>
              <a:t>Other library automation products evolved:</a:t>
            </a:r>
          </a:p>
          <a:p>
            <a:pPr lvl="1"/>
            <a:r>
              <a:rPr lang="en-US" baseline="0" dirty="0" smtClean="0"/>
              <a:t>Electronic Resource Management Systems – OpenURL Link Resolvers – Digital Library Management Systems --  Institutional Repositories</a:t>
            </a:r>
          </a:p>
        </p:txBody>
      </p:sp>
    </p:spTree>
    <p:extLst>
      <p:ext uri="{BB962C8B-B14F-4D97-AF65-F5344CB8AC3E}">
        <p14:creationId xmlns:p14="http://schemas.microsoft.com/office/powerpoint/2010/main" val="27379302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Library Services Platform</a:t>
            </a:r>
            <a:endParaRPr lang="en-US" dirty="0"/>
          </a:p>
        </p:txBody>
      </p:sp>
      <p:sp>
        <p:nvSpPr>
          <p:cNvPr id="3" name="Content Placeholder 2"/>
          <p:cNvSpPr>
            <a:spLocks noGrp="1"/>
          </p:cNvSpPr>
          <p:nvPr>
            <p:ph sz="quarter" idx="1"/>
          </p:nvPr>
        </p:nvSpPr>
        <p:spPr/>
        <p:txBody>
          <a:bodyPr>
            <a:normAutofit fontScale="85000" lnSpcReduction="20000"/>
          </a:bodyPr>
          <a:lstStyle/>
          <a:p>
            <a:pPr lvl="0"/>
            <a:r>
              <a:rPr lang="en-US" b="1" dirty="0" smtClean="0"/>
              <a:t>Library</a:t>
            </a:r>
            <a:r>
              <a:rPr lang="en-US" dirty="0" smtClean="0"/>
              <a:t>-specific</a:t>
            </a:r>
            <a:r>
              <a:rPr lang="en-US" baseline="0" dirty="0" smtClean="0"/>
              <a:t> software.  Designed to help libraries automate their internal operations, manage collections, fulfillment requests, and deliver services</a:t>
            </a:r>
          </a:p>
          <a:p>
            <a:pPr lvl="0"/>
            <a:r>
              <a:rPr lang="en-US" b="1" baseline="0" dirty="0" smtClean="0"/>
              <a:t>Services</a:t>
            </a:r>
          </a:p>
          <a:p>
            <a:pPr lvl="1"/>
            <a:r>
              <a:rPr lang="en-US" baseline="0" dirty="0" smtClean="0"/>
              <a:t>Service oriented architecture</a:t>
            </a:r>
          </a:p>
          <a:p>
            <a:pPr lvl="1"/>
            <a:r>
              <a:rPr lang="en-US" baseline="0" dirty="0" smtClean="0"/>
              <a:t>Exposes Web services and other API’s</a:t>
            </a:r>
          </a:p>
          <a:p>
            <a:pPr lvl="1"/>
            <a:r>
              <a:rPr lang="en-US" baseline="0" dirty="0" smtClean="0"/>
              <a:t>Facilitates the services libraries offer to their users</a:t>
            </a:r>
          </a:p>
          <a:p>
            <a:pPr lvl="0"/>
            <a:r>
              <a:rPr lang="en-US" b="1" baseline="0" dirty="0" smtClean="0"/>
              <a:t>Platform</a:t>
            </a:r>
          </a:p>
          <a:p>
            <a:pPr lvl="1"/>
            <a:r>
              <a:rPr lang="en-US" baseline="0" dirty="0" smtClean="0"/>
              <a:t>General infrastructure for library automation</a:t>
            </a:r>
          </a:p>
          <a:p>
            <a:pPr lvl="1"/>
            <a:r>
              <a:rPr lang="en-US" baseline="0" dirty="0" smtClean="0"/>
              <a:t>Consistent with the concept of Platform as a Service </a:t>
            </a:r>
          </a:p>
          <a:p>
            <a:pPr lvl="1"/>
            <a:r>
              <a:rPr lang="en-US" baseline="0" dirty="0" smtClean="0"/>
              <a:t>Library programmers address the APIs of the platform to extend functionality, create connections with other systems,</a:t>
            </a:r>
            <a:r>
              <a:rPr lang="en-US" dirty="0" smtClean="0"/>
              <a:t> dynamically interact with data</a:t>
            </a:r>
            <a:endParaRPr lang="en-US" baseline="0" dirty="0" smtClean="0"/>
          </a:p>
        </p:txBody>
      </p:sp>
    </p:spTree>
    <p:extLst>
      <p:ext uri="{BB962C8B-B14F-4D97-AF65-F5344CB8AC3E}">
        <p14:creationId xmlns:p14="http://schemas.microsoft.com/office/powerpoint/2010/main" val="322956291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Library Services Platform Characteristics</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Highly Shared data models</a:t>
            </a:r>
          </a:p>
          <a:p>
            <a:pPr lvl="1"/>
            <a:r>
              <a:rPr lang="en-US" dirty="0" smtClean="0"/>
              <a:t>Knowledgebase</a:t>
            </a:r>
            <a:r>
              <a:rPr lang="en-US" baseline="0" dirty="0" smtClean="0"/>
              <a:t> architecture</a:t>
            </a:r>
          </a:p>
          <a:p>
            <a:pPr lvl="1"/>
            <a:r>
              <a:rPr lang="en-US" dirty="0" smtClean="0"/>
              <a:t>Some</a:t>
            </a:r>
            <a:r>
              <a:rPr lang="en-US" baseline="0" dirty="0" smtClean="0"/>
              <a:t> may take hybrid approach to accommodate local data stores</a:t>
            </a:r>
            <a:endParaRPr lang="en-US" dirty="0" smtClean="0"/>
          </a:p>
          <a:p>
            <a:r>
              <a:rPr lang="en-US" dirty="0" smtClean="0"/>
              <a:t>Delivered</a:t>
            </a:r>
            <a:r>
              <a:rPr lang="en-US" baseline="0" dirty="0" smtClean="0"/>
              <a:t> through software as a service</a:t>
            </a:r>
          </a:p>
          <a:p>
            <a:pPr lvl="1"/>
            <a:r>
              <a:rPr lang="en-US" dirty="0" smtClean="0"/>
              <a:t>Multi-tenant</a:t>
            </a:r>
          </a:p>
          <a:p>
            <a:pPr lvl="0"/>
            <a:r>
              <a:rPr lang="en-US" dirty="0" smtClean="0"/>
              <a:t>Unified workflows</a:t>
            </a:r>
            <a:r>
              <a:rPr lang="en-US" baseline="0" dirty="0" smtClean="0"/>
              <a:t> across formats and media</a:t>
            </a:r>
          </a:p>
          <a:p>
            <a:pPr lvl="0"/>
            <a:r>
              <a:rPr lang="en-US" baseline="0" dirty="0" smtClean="0"/>
              <a:t>Flexible metadata management</a:t>
            </a:r>
          </a:p>
          <a:p>
            <a:pPr lvl="1"/>
            <a:r>
              <a:rPr lang="en-US" dirty="0" smtClean="0"/>
              <a:t>MARC – Dublin Core</a:t>
            </a:r>
            <a:r>
              <a:rPr lang="en-US" baseline="0" dirty="0" smtClean="0"/>
              <a:t> – VRA – MODS – ONIX</a:t>
            </a:r>
          </a:p>
          <a:p>
            <a:pPr lvl="1"/>
            <a:r>
              <a:rPr lang="en-US" baseline="0" dirty="0" smtClean="0"/>
              <a:t>New structures not yet invented</a:t>
            </a:r>
          </a:p>
          <a:p>
            <a:pPr lvl="0"/>
            <a:r>
              <a:rPr lang="en-US" baseline="0" dirty="0" smtClean="0"/>
              <a:t>Open APIs for extensibility and interoperability</a:t>
            </a:r>
          </a:p>
        </p:txBody>
      </p:sp>
    </p:spTree>
    <p:extLst>
      <p:ext uri="{BB962C8B-B14F-4D97-AF65-F5344CB8AC3E}">
        <p14:creationId xmlns:p14="http://schemas.microsoft.com/office/powerpoint/2010/main" val="18786282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Beyond</a:t>
            </a:r>
            <a:r>
              <a:rPr lang="en-US" baseline="0" dirty="0" smtClean="0"/>
              <a:t> the legacy Library Management System</a:t>
            </a:r>
            <a:endParaRPr lang="en-US" dirty="0"/>
          </a:p>
        </p:txBody>
      </p:sp>
      <p:sp>
        <p:nvSpPr>
          <p:cNvPr id="3" name="Text Placeholder 2"/>
          <p:cNvSpPr>
            <a:spLocks noGrp="1"/>
          </p:cNvSpPr>
          <p:nvPr>
            <p:ph type="body" idx="4294967295"/>
          </p:nvPr>
        </p:nvSpPr>
        <p:spPr/>
        <p:txBody>
          <a:bodyPr/>
          <a:lstStyle/>
          <a:p>
            <a:r>
              <a:rPr lang="en-US" baseline="0" dirty="0" smtClean="0"/>
              <a:t>Find a new term for the successor to the LMS</a:t>
            </a:r>
          </a:p>
          <a:p>
            <a:r>
              <a:rPr lang="en-US" baseline="0" dirty="0" smtClean="0"/>
              <a:t>Library Management System now viewed as print-centric</a:t>
            </a:r>
          </a:p>
          <a:p>
            <a:r>
              <a:rPr lang="en-US" baseline="0" dirty="0" smtClean="0"/>
              <a:t>Need to designate a name for the new genre of automation products</a:t>
            </a:r>
          </a:p>
        </p:txBody>
      </p:sp>
    </p:spTree>
    <p:extLst>
      <p:ext uri="{BB962C8B-B14F-4D97-AF65-F5344CB8AC3E}">
        <p14:creationId xmlns:p14="http://schemas.microsoft.com/office/powerpoint/2010/main" val="16164128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a:t>
            </a:r>
            <a:r>
              <a:rPr lang="en-US" baseline="0" dirty="0" smtClean="0"/>
              <a:t> Systems</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Achieving</a:t>
            </a:r>
            <a:r>
              <a:rPr lang="en-US" baseline="0" dirty="0" smtClean="0"/>
              <a:t> openness has risen as the key driver behind library technology strategies</a:t>
            </a:r>
          </a:p>
          <a:p>
            <a:pPr rtl="0" eaLnBrk="1" latinLnBrk="0" hangingPunct="1"/>
            <a:r>
              <a:rPr kumimoji="0" lang="en-US" sz="2900" kern="1200" baseline="0" dirty="0" smtClean="0">
                <a:solidFill>
                  <a:schemeClr val="tx1"/>
                </a:solidFill>
                <a:effectLst/>
                <a:latin typeface="+mn-lt"/>
                <a:ea typeface="+mn-ea"/>
                <a:cs typeface="+mn-cs"/>
              </a:rPr>
              <a:t>Libraries need  to do more with their data</a:t>
            </a:r>
            <a:endParaRPr lang="en-US" sz="2900" dirty="0" smtClean="0">
              <a:effectLst/>
            </a:endParaRPr>
          </a:p>
          <a:p>
            <a:pPr rtl="0" eaLnBrk="1" latinLnBrk="0" hangingPunct="1"/>
            <a:r>
              <a:rPr kumimoji="0" lang="en-US" sz="2900" kern="1200" baseline="0" dirty="0" smtClean="0">
                <a:solidFill>
                  <a:schemeClr val="tx1"/>
                </a:solidFill>
                <a:effectLst/>
                <a:latin typeface="+mn-lt"/>
                <a:ea typeface="+mn-ea"/>
                <a:cs typeface="+mn-cs"/>
              </a:rPr>
              <a:t>Ability to improve customer experience and operational efficiencies</a:t>
            </a:r>
            <a:endParaRPr lang="en-US" dirty="0" smtClean="0">
              <a:effectLst/>
            </a:endParaRPr>
          </a:p>
          <a:p>
            <a:pPr marL="320040" marR="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kumimoji="0" lang="en-US" sz="2900" kern="1200" baseline="0" dirty="0" smtClean="0">
                <a:solidFill>
                  <a:schemeClr val="tx1"/>
                </a:solidFill>
                <a:effectLst/>
                <a:latin typeface="+mn-lt"/>
                <a:ea typeface="+mn-ea"/>
                <a:cs typeface="+mn-cs"/>
              </a:rPr>
              <a:t>Demand for Interoperability</a:t>
            </a:r>
            <a:endParaRPr lang="en-US" sz="2900" dirty="0" smtClean="0">
              <a:effectLst/>
            </a:endParaRPr>
          </a:p>
          <a:p>
            <a:r>
              <a:rPr lang="en-US" b="1" baseline="0" dirty="0" smtClean="0"/>
              <a:t>Open source </a:t>
            </a:r>
            <a:r>
              <a:rPr lang="en-US" baseline="0" dirty="0" smtClean="0"/>
              <a:t>– full access to internal program of the application</a:t>
            </a:r>
          </a:p>
          <a:p>
            <a:r>
              <a:rPr lang="en-US" b="1" baseline="0" dirty="0" smtClean="0"/>
              <a:t>Open API’s </a:t>
            </a:r>
            <a:r>
              <a:rPr lang="en-US" baseline="0" dirty="0" smtClean="0"/>
              <a:t>– expose programmatic interfaces to data and functionality</a:t>
            </a:r>
          </a:p>
        </p:txBody>
      </p:sp>
    </p:spTree>
    <p:extLst>
      <p:ext uri="{BB962C8B-B14F-4D97-AF65-F5344CB8AC3E}">
        <p14:creationId xmlns:p14="http://schemas.microsoft.com/office/powerpoint/2010/main" val="256098825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897" name="Group 14"/>
          <p:cNvGrpSpPr>
            <a:grpSpLocks/>
          </p:cNvGrpSpPr>
          <p:nvPr/>
        </p:nvGrpSpPr>
        <p:grpSpPr bwMode="auto">
          <a:xfrm>
            <a:off x="392113" y="1449388"/>
            <a:ext cx="8753475" cy="3013075"/>
            <a:chOff x="-7808289" y="1260677"/>
            <a:chExt cx="16799889" cy="5551046"/>
          </a:xfrm>
        </p:grpSpPr>
        <p:sp>
          <p:nvSpPr>
            <p:cNvPr id="110" name="Rounded Rectangle 109"/>
            <p:cNvSpPr/>
            <p:nvPr/>
          </p:nvSpPr>
          <p:spPr>
            <a:xfrm>
              <a:off x="3985756" y="2149780"/>
              <a:ext cx="1977355" cy="4542030"/>
            </a:xfrm>
            <a:prstGeom prst="roundRect">
              <a:avLst/>
            </a:prstGeom>
          </p:spPr>
          <p:style>
            <a:lnRef idx="1">
              <a:schemeClr val="accent2"/>
            </a:lnRef>
            <a:fillRef idx="2">
              <a:schemeClr val="accent2"/>
            </a:fillRef>
            <a:effectRef idx="1">
              <a:schemeClr val="accent2"/>
            </a:effectRef>
            <a:fontRef idx="minor">
              <a:schemeClr val="dk1"/>
            </a:fontRef>
          </p:style>
          <p:txBody>
            <a:bodyPr vert="vert" anchor="ctr"/>
            <a:lstStyle/>
            <a:p>
              <a:pPr algn="ctr" fontAlgn="auto">
                <a:spcBef>
                  <a:spcPts val="0"/>
                </a:spcBef>
                <a:spcAft>
                  <a:spcPts val="0"/>
                </a:spcAft>
                <a:defRPr/>
              </a:pPr>
              <a:endParaRPr lang="en-US" sz="1000" dirty="0"/>
            </a:p>
          </p:txBody>
        </p:sp>
        <p:sp>
          <p:nvSpPr>
            <p:cNvPr id="114" name="Rectangle 7"/>
            <p:cNvSpPr>
              <a:spLocks noChangeArrowheads="1"/>
            </p:cNvSpPr>
            <p:nvPr/>
          </p:nvSpPr>
          <p:spPr bwMode="auto">
            <a:xfrm>
              <a:off x="4570736" y="2413002"/>
              <a:ext cx="1297924" cy="4033135"/>
            </a:xfrm>
            <a:prstGeom prst="rect">
              <a:avLst/>
            </a:prstGeom>
            <a:solidFill>
              <a:schemeClr val="accent1"/>
            </a:solidFill>
            <a:ln w="9525">
              <a:solidFill>
                <a:schemeClr val="tx1"/>
              </a:solidFill>
              <a:miter lim="800000"/>
              <a:headEnd/>
              <a:tailEnd/>
            </a:ln>
            <a:effectLst/>
          </p:spPr>
          <p:txBody>
            <a:bodyPr vert="vert" wrap="none" anchor="ctr"/>
            <a:lstStyle/>
            <a:p>
              <a:pPr algn="ctr" fontAlgn="auto">
                <a:spcBef>
                  <a:spcPts val="0"/>
                </a:spcBef>
                <a:spcAft>
                  <a:spcPts val="0"/>
                </a:spcAft>
                <a:defRPr/>
              </a:pPr>
              <a:r>
                <a:rPr lang="en-US" sz="1000" dirty="0">
                  <a:latin typeface="+mn-lt"/>
                </a:rPr>
                <a:t>Consolidated index</a:t>
              </a:r>
            </a:p>
          </p:txBody>
        </p:sp>
        <p:sp>
          <p:nvSpPr>
            <p:cNvPr id="82" name="Rounded Rectangle 81"/>
            <p:cNvSpPr/>
            <p:nvPr/>
          </p:nvSpPr>
          <p:spPr>
            <a:xfrm>
              <a:off x="-7808289" y="1260677"/>
              <a:ext cx="16799889" cy="950521"/>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1000" dirty="0"/>
            </a:p>
            <a:p>
              <a:pPr algn="ctr" fontAlgn="auto">
                <a:spcBef>
                  <a:spcPts val="0"/>
                </a:spcBef>
                <a:spcAft>
                  <a:spcPts val="0"/>
                </a:spcAft>
                <a:defRPr/>
              </a:pPr>
              <a:r>
                <a:rPr lang="en-US" sz="2800" b="1" dirty="0"/>
                <a:t>Unified Presentation Layer</a:t>
              </a:r>
            </a:p>
            <a:p>
              <a:pPr algn="ctr" fontAlgn="auto">
                <a:spcBef>
                  <a:spcPts val="0"/>
                </a:spcBef>
                <a:spcAft>
                  <a:spcPts val="0"/>
                </a:spcAft>
                <a:defRPr/>
              </a:pPr>
              <a:endParaRPr lang="en-US" sz="1000" dirty="0"/>
            </a:p>
          </p:txBody>
        </p:sp>
        <p:grpSp>
          <p:nvGrpSpPr>
            <p:cNvPr id="80955" name="Group 48"/>
            <p:cNvGrpSpPr>
              <a:grpSpLocks/>
            </p:cNvGrpSpPr>
            <p:nvPr/>
          </p:nvGrpSpPr>
          <p:grpSpPr bwMode="auto">
            <a:xfrm>
              <a:off x="-7099741" y="1392336"/>
              <a:ext cx="2743200" cy="685800"/>
              <a:chOff x="-8396747" y="1371600"/>
              <a:chExt cx="2743200" cy="685800"/>
            </a:xfrm>
          </p:grpSpPr>
          <p:sp>
            <p:nvSpPr>
              <p:cNvPr id="100" name="Rectangle 99"/>
              <p:cNvSpPr/>
              <p:nvPr/>
            </p:nvSpPr>
            <p:spPr>
              <a:xfrm>
                <a:off x="-8395398" y="1371550"/>
                <a:ext cx="2742093" cy="6873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000" dirty="0"/>
              </a:p>
            </p:txBody>
          </p:sp>
          <p:sp>
            <p:nvSpPr>
              <p:cNvPr id="102" name="Rectangle 101"/>
              <p:cNvSpPr/>
              <p:nvPr/>
            </p:nvSpPr>
            <p:spPr>
              <a:xfrm>
                <a:off x="-6920761" y="1523634"/>
                <a:ext cx="1218708" cy="231051"/>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sz="1000"/>
              </a:p>
            </p:txBody>
          </p:sp>
          <p:sp>
            <p:nvSpPr>
              <p:cNvPr id="80969" name="TextBox 102"/>
              <p:cNvSpPr txBox="1">
                <a:spLocks noChangeArrowheads="1"/>
              </p:cNvSpPr>
              <p:nvPr/>
            </p:nvSpPr>
            <p:spPr bwMode="auto">
              <a:xfrm>
                <a:off x="-8247069" y="1447801"/>
                <a:ext cx="1145003" cy="453457"/>
              </a:xfrm>
              <a:prstGeom prst="rect">
                <a:avLst/>
              </a:prstGeom>
              <a:noFill/>
              <a:ln w="9525">
                <a:noFill/>
                <a:miter lim="800000"/>
                <a:headEnd/>
                <a:tailEnd/>
              </a:ln>
            </p:spPr>
            <p:txBody>
              <a:bodyPr wrap="none">
                <a:spAutoFit/>
              </a:bodyPr>
              <a:lstStyle/>
              <a:p>
                <a:r>
                  <a:rPr lang="en-US" sz="1000">
                    <a:latin typeface="Tw Cen MT" pitchFamily="34" charset="0"/>
                  </a:rPr>
                  <a:t>Search: </a:t>
                </a:r>
              </a:p>
            </p:txBody>
          </p:sp>
        </p:grpSp>
        <p:sp>
          <p:nvSpPr>
            <p:cNvPr id="84" name="Oval 83"/>
            <p:cNvSpPr/>
            <p:nvPr/>
          </p:nvSpPr>
          <p:spPr>
            <a:xfrm>
              <a:off x="6630352" y="2363281"/>
              <a:ext cx="1828062" cy="760417"/>
            </a:xfrm>
            <a:prstGeom prst="ellipse">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n-US" sz="1000" dirty="0"/>
                <a:t>Digital </a:t>
              </a:r>
              <a:r>
                <a:rPr lang="en-US" sz="1000" dirty="0" err="1"/>
                <a:t>Coll</a:t>
              </a:r>
              <a:endParaRPr lang="en-US" sz="1000" dirty="0"/>
            </a:p>
          </p:txBody>
        </p:sp>
        <p:sp>
          <p:nvSpPr>
            <p:cNvPr id="92" name="Oval 91"/>
            <p:cNvSpPr/>
            <p:nvPr/>
          </p:nvSpPr>
          <p:spPr>
            <a:xfrm>
              <a:off x="6630352" y="3199740"/>
              <a:ext cx="1828062" cy="763343"/>
            </a:xfrm>
            <a:prstGeom prst="ellipse">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n-US" sz="1000" dirty="0" err="1"/>
                <a:t>ProQuest</a:t>
              </a:r>
              <a:endParaRPr lang="en-US" sz="1000" dirty="0"/>
            </a:p>
          </p:txBody>
        </p:sp>
        <p:sp>
          <p:nvSpPr>
            <p:cNvPr id="93" name="Oval 92"/>
            <p:cNvSpPr/>
            <p:nvPr/>
          </p:nvSpPr>
          <p:spPr>
            <a:xfrm>
              <a:off x="6630352" y="4039125"/>
              <a:ext cx="1828062" cy="760417"/>
            </a:xfrm>
            <a:prstGeom prst="ellipse">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n-US" sz="1000" dirty="0"/>
                <a:t>EBSCO</a:t>
              </a:r>
            </a:p>
          </p:txBody>
        </p:sp>
        <p:cxnSp>
          <p:nvCxnSpPr>
            <p:cNvPr id="97" name="Straight Arrow Connector 96"/>
            <p:cNvCxnSpPr/>
            <p:nvPr/>
          </p:nvCxnSpPr>
          <p:spPr>
            <a:xfrm flipH="1">
              <a:off x="5868660" y="3503907"/>
              <a:ext cx="761692" cy="292468"/>
            </a:xfrm>
            <a:prstGeom prst="straightConnector1">
              <a:avLst/>
            </a:prstGeom>
            <a:ln w="3492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stCxn id="93" idx="2"/>
              <a:endCxn id="114" idx="3"/>
            </p:cNvCxnSpPr>
            <p:nvPr/>
          </p:nvCxnSpPr>
          <p:spPr>
            <a:xfrm flipH="1">
              <a:off x="5868660" y="4419333"/>
              <a:ext cx="761692" cy="11699"/>
            </a:xfrm>
            <a:prstGeom prst="straightConnector1">
              <a:avLst/>
            </a:prstGeom>
            <a:ln w="3492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flipH="1" flipV="1">
              <a:off x="5868660" y="5168052"/>
              <a:ext cx="837863" cy="228125"/>
            </a:xfrm>
            <a:prstGeom prst="straightConnector1">
              <a:avLst/>
            </a:prstGeom>
            <a:ln w="3492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flipH="1" flipV="1">
              <a:off x="5944830" y="5820255"/>
              <a:ext cx="761692" cy="494272"/>
            </a:xfrm>
            <a:prstGeom prst="straightConnector1">
              <a:avLst/>
            </a:prstGeom>
            <a:ln w="3492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80963" name="TextBox 124"/>
            <p:cNvSpPr txBox="1">
              <a:spLocks noChangeArrowheads="1"/>
            </p:cNvSpPr>
            <p:nvPr/>
          </p:nvSpPr>
          <p:spPr bwMode="auto">
            <a:xfrm>
              <a:off x="7223759" y="4495799"/>
              <a:ext cx="697628" cy="453457"/>
            </a:xfrm>
            <a:prstGeom prst="rect">
              <a:avLst/>
            </a:prstGeom>
            <a:noFill/>
            <a:ln w="9525">
              <a:noFill/>
              <a:miter lim="800000"/>
              <a:headEnd/>
              <a:tailEnd/>
            </a:ln>
          </p:spPr>
          <p:txBody>
            <a:bodyPr>
              <a:spAutoFit/>
            </a:bodyPr>
            <a:lstStyle/>
            <a:p>
              <a:r>
                <a:rPr lang="en-US" sz="1000">
                  <a:latin typeface="Tw Cen MT" pitchFamily="34" charset="0"/>
                </a:rPr>
                <a:t>…</a:t>
              </a:r>
            </a:p>
          </p:txBody>
        </p:sp>
        <p:sp>
          <p:nvSpPr>
            <p:cNvPr id="127" name="Oval 126"/>
            <p:cNvSpPr/>
            <p:nvPr/>
          </p:nvSpPr>
          <p:spPr>
            <a:xfrm>
              <a:off x="6554184" y="5156353"/>
              <a:ext cx="1828062" cy="763341"/>
            </a:xfrm>
            <a:prstGeom prst="ellipse">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n-US" sz="1000" dirty="0"/>
                <a:t>JSTOR</a:t>
              </a:r>
            </a:p>
          </p:txBody>
        </p:sp>
        <p:sp>
          <p:nvSpPr>
            <p:cNvPr id="128" name="Oval 127"/>
            <p:cNvSpPr/>
            <p:nvPr/>
          </p:nvSpPr>
          <p:spPr>
            <a:xfrm>
              <a:off x="6554184" y="6048380"/>
              <a:ext cx="1828062" cy="763343"/>
            </a:xfrm>
            <a:prstGeom prst="ellipse">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n-US" sz="1000" dirty="0"/>
                <a:t>Other Resources</a:t>
              </a:r>
            </a:p>
          </p:txBody>
        </p:sp>
        <p:cxnSp>
          <p:nvCxnSpPr>
            <p:cNvPr id="129" name="Straight Arrow Connector 128"/>
            <p:cNvCxnSpPr/>
            <p:nvPr/>
          </p:nvCxnSpPr>
          <p:spPr>
            <a:xfrm flipH="1">
              <a:off x="5868660" y="2854628"/>
              <a:ext cx="883563" cy="552766"/>
            </a:xfrm>
            <a:prstGeom prst="straightConnector1">
              <a:avLst/>
            </a:prstGeom>
            <a:ln w="34925">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sp>
        <p:nvSpPr>
          <p:cNvPr id="80898" name="AutoShape 4"/>
          <p:cNvSpPr>
            <a:spLocks noGrp="1" noChangeArrowheads="1"/>
          </p:cNvSpPr>
          <p:nvPr>
            <p:ph type="title"/>
          </p:nvPr>
        </p:nvSpPr>
        <p:spPr/>
        <p:txBody>
          <a:bodyPr/>
          <a:lstStyle/>
          <a:p>
            <a:r>
              <a:rPr lang="en-US" dirty="0" smtClean="0"/>
              <a:t>New Library Management Model</a:t>
            </a:r>
          </a:p>
        </p:txBody>
      </p:sp>
      <p:grpSp>
        <p:nvGrpSpPr>
          <p:cNvPr id="80899" name="Group 5"/>
          <p:cNvGrpSpPr>
            <a:grpSpLocks/>
          </p:cNvGrpSpPr>
          <p:nvPr/>
        </p:nvGrpSpPr>
        <p:grpSpPr bwMode="auto">
          <a:xfrm>
            <a:off x="1138238" y="2233613"/>
            <a:ext cx="5399087" cy="2516187"/>
            <a:chOff x="-6150857" y="2292117"/>
            <a:chExt cx="13526263" cy="4401912"/>
          </a:xfrm>
        </p:grpSpPr>
        <p:grpSp>
          <p:nvGrpSpPr>
            <p:cNvPr id="80913" name="Group 3"/>
            <p:cNvGrpSpPr>
              <a:grpSpLocks/>
            </p:cNvGrpSpPr>
            <p:nvPr/>
          </p:nvGrpSpPr>
          <p:grpSpPr bwMode="auto">
            <a:xfrm>
              <a:off x="62799" y="2292117"/>
              <a:ext cx="4886195" cy="4401912"/>
              <a:chOff x="62799" y="2292117"/>
              <a:chExt cx="4886195" cy="4401912"/>
            </a:xfrm>
          </p:grpSpPr>
          <p:sp>
            <p:nvSpPr>
              <p:cNvPr id="142341" name="Rectangle 5"/>
              <p:cNvSpPr>
                <a:spLocks noChangeArrowheads="1"/>
              </p:cNvSpPr>
              <p:nvPr/>
            </p:nvSpPr>
            <p:spPr bwMode="auto">
              <a:xfrm>
                <a:off x="61441" y="2292117"/>
                <a:ext cx="4887909" cy="4401912"/>
              </a:xfrm>
              <a:prstGeom prst="rect">
                <a:avLst/>
              </a:prstGeom>
              <a:solidFill>
                <a:schemeClr val="accent2">
                  <a:lumMod val="60000"/>
                  <a:lumOff val="40000"/>
                </a:schemeClr>
              </a:solidFill>
              <a:ln w="9525">
                <a:solidFill>
                  <a:schemeClr val="tx1"/>
                </a:solidFill>
                <a:miter lim="800000"/>
                <a:headEnd/>
                <a:tailEnd/>
              </a:ln>
              <a:effectLst>
                <a:prstShdw prst="shdw13" dist="53882" dir="13500000">
                  <a:schemeClr val="bg2">
                    <a:alpha val="50000"/>
                  </a:schemeClr>
                </a:prstShdw>
              </a:effectLst>
            </p:spPr>
            <p:txBody>
              <a:bodyPr wrap="none" anchor="ctr"/>
              <a:lstStyle/>
              <a:p>
                <a:pPr fontAlgn="auto">
                  <a:spcBef>
                    <a:spcPts val="0"/>
                  </a:spcBef>
                  <a:spcAft>
                    <a:spcPts val="0"/>
                  </a:spcAft>
                  <a:defRPr/>
                </a:pPr>
                <a:r>
                  <a:rPr lang="en-US" dirty="0">
                    <a:latin typeface="+mn-lt"/>
                  </a:rPr>
                  <a:t>`</a:t>
                </a:r>
              </a:p>
            </p:txBody>
          </p:sp>
          <p:sp>
            <p:nvSpPr>
              <p:cNvPr id="80917" name="Rectangle 7"/>
              <p:cNvSpPr>
                <a:spLocks noChangeArrowheads="1"/>
              </p:cNvSpPr>
              <p:nvPr/>
            </p:nvSpPr>
            <p:spPr bwMode="auto">
              <a:xfrm>
                <a:off x="514157" y="4236806"/>
                <a:ext cx="599250" cy="1479022"/>
              </a:xfrm>
              <a:prstGeom prst="rect">
                <a:avLst/>
              </a:prstGeom>
              <a:solidFill>
                <a:schemeClr val="accent1"/>
              </a:solidFill>
              <a:ln w="9525">
                <a:solidFill>
                  <a:schemeClr val="tx1"/>
                </a:solidFill>
                <a:miter lim="800000"/>
                <a:headEnd/>
                <a:tailEnd/>
              </a:ln>
            </p:spPr>
            <p:txBody>
              <a:bodyPr wrap="none"/>
              <a:lstStyle/>
              <a:p>
                <a:pPr algn="ctr"/>
                <a:endParaRPr lang="es-ES" sz="1600">
                  <a:latin typeface="Tw Cen MT" pitchFamily="34" charset="0"/>
                </a:endParaRPr>
              </a:p>
            </p:txBody>
          </p:sp>
          <p:grpSp>
            <p:nvGrpSpPr>
              <p:cNvPr id="80918" name="Group 27"/>
              <p:cNvGrpSpPr>
                <a:grpSpLocks/>
              </p:cNvGrpSpPr>
              <p:nvPr/>
            </p:nvGrpSpPr>
            <p:grpSpPr bwMode="auto">
              <a:xfrm>
                <a:off x="201087" y="5960378"/>
                <a:ext cx="553154" cy="639643"/>
                <a:chOff x="720" y="3666"/>
                <a:chExt cx="240" cy="270"/>
              </a:xfrm>
            </p:grpSpPr>
            <p:sp>
              <p:nvSpPr>
                <p:cNvPr id="80948" name="Oval 28"/>
                <p:cNvSpPr>
                  <a:spLocks noChangeArrowheads="1"/>
                </p:cNvSpPr>
                <p:nvPr/>
              </p:nvSpPr>
              <p:spPr bwMode="auto">
                <a:xfrm>
                  <a:off x="720" y="3888"/>
                  <a:ext cx="240" cy="48"/>
                </a:xfrm>
                <a:prstGeom prst="ellipse">
                  <a:avLst/>
                </a:prstGeom>
                <a:solidFill>
                  <a:srgbClr val="CC9900"/>
                </a:solidFill>
                <a:ln w="9525">
                  <a:solidFill>
                    <a:schemeClr val="tx1"/>
                  </a:solidFill>
                  <a:round/>
                  <a:headEnd/>
                  <a:tailEnd/>
                </a:ln>
              </p:spPr>
              <p:txBody>
                <a:bodyPr wrap="none" anchor="ctr"/>
                <a:lstStyle/>
                <a:p>
                  <a:endParaRPr lang="es-ES">
                    <a:latin typeface="Tw Cen MT" pitchFamily="34" charset="0"/>
                  </a:endParaRPr>
                </a:p>
              </p:txBody>
            </p:sp>
            <p:sp>
              <p:nvSpPr>
                <p:cNvPr id="80949" name="Rectangle 29"/>
                <p:cNvSpPr>
                  <a:spLocks noChangeArrowheads="1"/>
                </p:cNvSpPr>
                <p:nvPr/>
              </p:nvSpPr>
              <p:spPr bwMode="auto">
                <a:xfrm>
                  <a:off x="720" y="3696"/>
                  <a:ext cx="240" cy="208"/>
                </a:xfrm>
                <a:prstGeom prst="rect">
                  <a:avLst/>
                </a:prstGeom>
                <a:solidFill>
                  <a:srgbClr val="CC9900"/>
                </a:solidFill>
                <a:ln w="9525">
                  <a:solidFill>
                    <a:schemeClr val="tx1"/>
                  </a:solidFill>
                  <a:miter lim="800000"/>
                  <a:headEnd/>
                  <a:tailEnd/>
                </a:ln>
              </p:spPr>
              <p:txBody>
                <a:bodyPr wrap="none" anchor="ctr"/>
                <a:lstStyle/>
                <a:p>
                  <a:pPr algn="ctr"/>
                  <a:endParaRPr lang="es-ES">
                    <a:latin typeface="Tw Cen MT" pitchFamily="34" charset="0"/>
                  </a:endParaRPr>
                </a:p>
              </p:txBody>
            </p:sp>
            <p:sp>
              <p:nvSpPr>
                <p:cNvPr id="80950" name="Oval 30"/>
                <p:cNvSpPr>
                  <a:spLocks noChangeArrowheads="1"/>
                </p:cNvSpPr>
                <p:nvPr/>
              </p:nvSpPr>
              <p:spPr bwMode="auto">
                <a:xfrm>
                  <a:off x="720" y="3666"/>
                  <a:ext cx="240" cy="48"/>
                </a:xfrm>
                <a:prstGeom prst="ellipse">
                  <a:avLst/>
                </a:prstGeom>
                <a:solidFill>
                  <a:srgbClr val="CC9900"/>
                </a:solidFill>
                <a:ln w="9525">
                  <a:solidFill>
                    <a:schemeClr val="tx1"/>
                  </a:solidFill>
                  <a:round/>
                  <a:headEnd/>
                  <a:tailEnd/>
                </a:ln>
              </p:spPr>
              <p:txBody>
                <a:bodyPr wrap="none" anchor="ctr"/>
                <a:lstStyle/>
                <a:p>
                  <a:endParaRPr lang="es-ES">
                    <a:latin typeface="Tw Cen MT" pitchFamily="34" charset="0"/>
                  </a:endParaRPr>
                </a:p>
              </p:txBody>
            </p:sp>
          </p:grpSp>
          <p:sp>
            <p:nvSpPr>
              <p:cNvPr id="80919" name="Text Box 75"/>
              <p:cNvSpPr txBox="1">
                <a:spLocks noChangeArrowheads="1"/>
              </p:cNvSpPr>
              <p:nvPr/>
            </p:nvSpPr>
            <p:spPr bwMode="auto">
              <a:xfrm>
                <a:off x="607309" y="2669133"/>
                <a:ext cx="353167" cy="499961"/>
              </a:xfrm>
              <a:prstGeom prst="rect">
                <a:avLst/>
              </a:prstGeom>
              <a:noFill/>
              <a:ln w="9525">
                <a:noFill/>
                <a:miter lim="800000"/>
                <a:headEnd/>
                <a:tailEnd/>
              </a:ln>
            </p:spPr>
            <p:txBody>
              <a:bodyPr wrap="none">
                <a:spAutoFit/>
              </a:bodyPr>
              <a:lstStyle/>
              <a:p>
                <a:endParaRPr lang="es-ES" sz="1600">
                  <a:latin typeface="Tw Cen MT" pitchFamily="34" charset="0"/>
                </a:endParaRPr>
              </a:p>
            </p:txBody>
          </p:sp>
          <p:grpSp>
            <p:nvGrpSpPr>
              <p:cNvPr id="80920" name="Group 27"/>
              <p:cNvGrpSpPr>
                <a:grpSpLocks/>
              </p:cNvGrpSpPr>
              <p:nvPr/>
            </p:nvGrpSpPr>
            <p:grpSpPr bwMode="auto">
              <a:xfrm>
                <a:off x="870443" y="5960378"/>
                <a:ext cx="553154" cy="639643"/>
                <a:chOff x="720" y="3666"/>
                <a:chExt cx="240" cy="270"/>
              </a:xfrm>
            </p:grpSpPr>
            <p:sp>
              <p:nvSpPr>
                <p:cNvPr id="80945" name="Oval 28"/>
                <p:cNvSpPr>
                  <a:spLocks noChangeArrowheads="1"/>
                </p:cNvSpPr>
                <p:nvPr/>
              </p:nvSpPr>
              <p:spPr bwMode="auto">
                <a:xfrm>
                  <a:off x="720" y="3888"/>
                  <a:ext cx="240" cy="48"/>
                </a:xfrm>
                <a:prstGeom prst="ellipse">
                  <a:avLst/>
                </a:prstGeom>
                <a:solidFill>
                  <a:srgbClr val="CC9900"/>
                </a:solidFill>
                <a:ln w="9525">
                  <a:solidFill>
                    <a:schemeClr val="tx1"/>
                  </a:solidFill>
                  <a:round/>
                  <a:headEnd/>
                  <a:tailEnd/>
                </a:ln>
              </p:spPr>
              <p:txBody>
                <a:bodyPr wrap="none" anchor="ctr"/>
                <a:lstStyle/>
                <a:p>
                  <a:endParaRPr lang="es-ES">
                    <a:latin typeface="Tw Cen MT" pitchFamily="34" charset="0"/>
                  </a:endParaRPr>
                </a:p>
              </p:txBody>
            </p:sp>
            <p:sp>
              <p:nvSpPr>
                <p:cNvPr id="80946" name="Rectangle 29"/>
                <p:cNvSpPr>
                  <a:spLocks noChangeArrowheads="1"/>
                </p:cNvSpPr>
                <p:nvPr/>
              </p:nvSpPr>
              <p:spPr bwMode="auto">
                <a:xfrm>
                  <a:off x="720" y="3696"/>
                  <a:ext cx="240" cy="208"/>
                </a:xfrm>
                <a:prstGeom prst="rect">
                  <a:avLst/>
                </a:prstGeom>
                <a:solidFill>
                  <a:srgbClr val="CC9900"/>
                </a:solidFill>
                <a:ln w="9525">
                  <a:solidFill>
                    <a:schemeClr val="tx1"/>
                  </a:solidFill>
                  <a:miter lim="800000"/>
                  <a:headEnd/>
                  <a:tailEnd/>
                </a:ln>
              </p:spPr>
              <p:txBody>
                <a:bodyPr wrap="none" anchor="ctr"/>
                <a:lstStyle/>
                <a:p>
                  <a:pPr algn="ctr"/>
                  <a:endParaRPr lang="es-ES">
                    <a:latin typeface="Tw Cen MT" pitchFamily="34" charset="0"/>
                  </a:endParaRPr>
                </a:p>
              </p:txBody>
            </p:sp>
            <p:sp>
              <p:nvSpPr>
                <p:cNvPr id="80947" name="Oval 30"/>
                <p:cNvSpPr>
                  <a:spLocks noChangeArrowheads="1"/>
                </p:cNvSpPr>
                <p:nvPr/>
              </p:nvSpPr>
              <p:spPr bwMode="auto">
                <a:xfrm>
                  <a:off x="720" y="3666"/>
                  <a:ext cx="240" cy="48"/>
                </a:xfrm>
                <a:prstGeom prst="ellipse">
                  <a:avLst/>
                </a:prstGeom>
                <a:solidFill>
                  <a:srgbClr val="CC9900"/>
                </a:solidFill>
                <a:ln w="9525">
                  <a:solidFill>
                    <a:schemeClr val="tx1"/>
                  </a:solidFill>
                  <a:round/>
                  <a:headEnd/>
                  <a:tailEnd/>
                </a:ln>
              </p:spPr>
              <p:txBody>
                <a:bodyPr wrap="none" anchor="ctr"/>
                <a:lstStyle/>
                <a:p>
                  <a:endParaRPr lang="es-ES">
                    <a:latin typeface="Tw Cen MT" pitchFamily="34" charset="0"/>
                  </a:endParaRPr>
                </a:p>
              </p:txBody>
            </p:sp>
          </p:grpSp>
          <p:grpSp>
            <p:nvGrpSpPr>
              <p:cNvPr id="80921" name="Group 27"/>
              <p:cNvGrpSpPr>
                <a:grpSpLocks/>
              </p:cNvGrpSpPr>
              <p:nvPr/>
            </p:nvGrpSpPr>
            <p:grpSpPr bwMode="auto">
              <a:xfrm>
                <a:off x="1582052" y="5960378"/>
                <a:ext cx="553154" cy="639643"/>
                <a:chOff x="720" y="3666"/>
                <a:chExt cx="240" cy="270"/>
              </a:xfrm>
            </p:grpSpPr>
            <p:sp>
              <p:nvSpPr>
                <p:cNvPr id="80942" name="Oval 28"/>
                <p:cNvSpPr>
                  <a:spLocks noChangeArrowheads="1"/>
                </p:cNvSpPr>
                <p:nvPr/>
              </p:nvSpPr>
              <p:spPr bwMode="auto">
                <a:xfrm>
                  <a:off x="720" y="3888"/>
                  <a:ext cx="240" cy="48"/>
                </a:xfrm>
                <a:prstGeom prst="ellipse">
                  <a:avLst/>
                </a:prstGeom>
                <a:solidFill>
                  <a:srgbClr val="CC9900"/>
                </a:solidFill>
                <a:ln w="9525">
                  <a:solidFill>
                    <a:schemeClr val="tx1"/>
                  </a:solidFill>
                  <a:round/>
                  <a:headEnd/>
                  <a:tailEnd/>
                </a:ln>
              </p:spPr>
              <p:txBody>
                <a:bodyPr wrap="none" anchor="ctr"/>
                <a:lstStyle/>
                <a:p>
                  <a:endParaRPr lang="es-ES">
                    <a:latin typeface="Tw Cen MT" pitchFamily="34" charset="0"/>
                  </a:endParaRPr>
                </a:p>
              </p:txBody>
            </p:sp>
            <p:sp>
              <p:nvSpPr>
                <p:cNvPr id="80943" name="Rectangle 29"/>
                <p:cNvSpPr>
                  <a:spLocks noChangeArrowheads="1"/>
                </p:cNvSpPr>
                <p:nvPr/>
              </p:nvSpPr>
              <p:spPr bwMode="auto">
                <a:xfrm>
                  <a:off x="720" y="3696"/>
                  <a:ext cx="240" cy="208"/>
                </a:xfrm>
                <a:prstGeom prst="rect">
                  <a:avLst/>
                </a:prstGeom>
                <a:solidFill>
                  <a:srgbClr val="CC9900"/>
                </a:solidFill>
                <a:ln w="9525">
                  <a:solidFill>
                    <a:schemeClr val="tx1"/>
                  </a:solidFill>
                  <a:miter lim="800000"/>
                  <a:headEnd/>
                  <a:tailEnd/>
                </a:ln>
              </p:spPr>
              <p:txBody>
                <a:bodyPr wrap="none" anchor="ctr"/>
                <a:lstStyle/>
                <a:p>
                  <a:pPr algn="ctr"/>
                  <a:endParaRPr lang="es-ES">
                    <a:latin typeface="Tw Cen MT" pitchFamily="34" charset="0"/>
                  </a:endParaRPr>
                </a:p>
              </p:txBody>
            </p:sp>
            <p:sp>
              <p:nvSpPr>
                <p:cNvPr id="80944" name="Oval 30"/>
                <p:cNvSpPr>
                  <a:spLocks noChangeArrowheads="1"/>
                </p:cNvSpPr>
                <p:nvPr/>
              </p:nvSpPr>
              <p:spPr bwMode="auto">
                <a:xfrm>
                  <a:off x="720" y="3666"/>
                  <a:ext cx="240" cy="48"/>
                </a:xfrm>
                <a:prstGeom prst="ellipse">
                  <a:avLst/>
                </a:prstGeom>
                <a:solidFill>
                  <a:srgbClr val="CC9900"/>
                </a:solidFill>
                <a:ln w="9525">
                  <a:solidFill>
                    <a:schemeClr val="tx1"/>
                  </a:solidFill>
                  <a:round/>
                  <a:headEnd/>
                  <a:tailEnd/>
                </a:ln>
              </p:spPr>
              <p:txBody>
                <a:bodyPr wrap="none" anchor="ctr"/>
                <a:lstStyle/>
                <a:p>
                  <a:endParaRPr lang="es-ES">
                    <a:latin typeface="Tw Cen MT" pitchFamily="34" charset="0"/>
                  </a:endParaRPr>
                </a:p>
              </p:txBody>
            </p:sp>
          </p:grpSp>
          <p:grpSp>
            <p:nvGrpSpPr>
              <p:cNvPr id="80922" name="Group 27"/>
              <p:cNvGrpSpPr>
                <a:grpSpLocks/>
              </p:cNvGrpSpPr>
              <p:nvPr/>
            </p:nvGrpSpPr>
            <p:grpSpPr bwMode="auto">
              <a:xfrm>
                <a:off x="2229319" y="5960378"/>
                <a:ext cx="553154" cy="639643"/>
                <a:chOff x="720" y="3666"/>
                <a:chExt cx="240" cy="270"/>
              </a:xfrm>
            </p:grpSpPr>
            <p:sp>
              <p:nvSpPr>
                <p:cNvPr id="80939" name="Oval 28"/>
                <p:cNvSpPr>
                  <a:spLocks noChangeArrowheads="1"/>
                </p:cNvSpPr>
                <p:nvPr/>
              </p:nvSpPr>
              <p:spPr bwMode="auto">
                <a:xfrm>
                  <a:off x="720" y="3888"/>
                  <a:ext cx="240" cy="48"/>
                </a:xfrm>
                <a:prstGeom prst="ellipse">
                  <a:avLst/>
                </a:prstGeom>
                <a:solidFill>
                  <a:srgbClr val="CC9900"/>
                </a:solidFill>
                <a:ln w="9525">
                  <a:solidFill>
                    <a:schemeClr val="tx1"/>
                  </a:solidFill>
                  <a:round/>
                  <a:headEnd/>
                  <a:tailEnd/>
                </a:ln>
              </p:spPr>
              <p:txBody>
                <a:bodyPr wrap="none" anchor="ctr"/>
                <a:lstStyle/>
                <a:p>
                  <a:endParaRPr lang="es-ES">
                    <a:latin typeface="Tw Cen MT" pitchFamily="34" charset="0"/>
                  </a:endParaRPr>
                </a:p>
              </p:txBody>
            </p:sp>
            <p:sp>
              <p:nvSpPr>
                <p:cNvPr id="80940" name="Rectangle 29"/>
                <p:cNvSpPr>
                  <a:spLocks noChangeArrowheads="1"/>
                </p:cNvSpPr>
                <p:nvPr/>
              </p:nvSpPr>
              <p:spPr bwMode="auto">
                <a:xfrm>
                  <a:off x="720" y="3696"/>
                  <a:ext cx="240" cy="208"/>
                </a:xfrm>
                <a:prstGeom prst="rect">
                  <a:avLst/>
                </a:prstGeom>
                <a:solidFill>
                  <a:srgbClr val="CC9900"/>
                </a:solidFill>
                <a:ln w="9525">
                  <a:solidFill>
                    <a:schemeClr val="tx1"/>
                  </a:solidFill>
                  <a:miter lim="800000"/>
                  <a:headEnd/>
                  <a:tailEnd/>
                </a:ln>
              </p:spPr>
              <p:txBody>
                <a:bodyPr wrap="none" anchor="ctr"/>
                <a:lstStyle/>
                <a:p>
                  <a:pPr algn="ctr"/>
                  <a:endParaRPr lang="es-ES">
                    <a:latin typeface="Tw Cen MT" pitchFamily="34" charset="0"/>
                  </a:endParaRPr>
                </a:p>
              </p:txBody>
            </p:sp>
            <p:sp>
              <p:nvSpPr>
                <p:cNvPr id="80941" name="Oval 30"/>
                <p:cNvSpPr>
                  <a:spLocks noChangeArrowheads="1"/>
                </p:cNvSpPr>
                <p:nvPr/>
              </p:nvSpPr>
              <p:spPr bwMode="auto">
                <a:xfrm>
                  <a:off x="720" y="3666"/>
                  <a:ext cx="240" cy="48"/>
                </a:xfrm>
                <a:prstGeom prst="ellipse">
                  <a:avLst/>
                </a:prstGeom>
                <a:solidFill>
                  <a:srgbClr val="CC9900"/>
                </a:solidFill>
                <a:ln w="9525">
                  <a:solidFill>
                    <a:schemeClr val="tx1"/>
                  </a:solidFill>
                  <a:round/>
                  <a:headEnd/>
                  <a:tailEnd/>
                </a:ln>
              </p:spPr>
              <p:txBody>
                <a:bodyPr wrap="none" anchor="ctr"/>
                <a:lstStyle/>
                <a:p>
                  <a:endParaRPr lang="es-ES">
                    <a:latin typeface="Tw Cen MT" pitchFamily="34" charset="0"/>
                  </a:endParaRPr>
                </a:p>
              </p:txBody>
            </p:sp>
          </p:grpSp>
          <p:grpSp>
            <p:nvGrpSpPr>
              <p:cNvPr id="80923" name="Group 27"/>
              <p:cNvGrpSpPr>
                <a:grpSpLocks/>
              </p:cNvGrpSpPr>
              <p:nvPr/>
            </p:nvGrpSpPr>
            <p:grpSpPr bwMode="auto">
              <a:xfrm>
                <a:off x="2920761" y="5960378"/>
                <a:ext cx="553154" cy="639643"/>
                <a:chOff x="720" y="3666"/>
                <a:chExt cx="240" cy="270"/>
              </a:xfrm>
            </p:grpSpPr>
            <p:sp>
              <p:nvSpPr>
                <p:cNvPr id="80936" name="Oval 28"/>
                <p:cNvSpPr>
                  <a:spLocks noChangeArrowheads="1"/>
                </p:cNvSpPr>
                <p:nvPr/>
              </p:nvSpPr>
              <p:spPr bwMode="auto">
                <a:xfrm>
                  <a:off x="720" y="3888"/>
                  <a:ext cx="240" cy="48"/>
                </a:xfrm>
                <a:prstGeom prst="ellipse">
                  <a:avLst/>
                </a:prstGeom>
                <a:solidFill>
                  <a:srgbClr val="CC9900"/>
                </a:solidFill>
                <a:ln w="9525">
                  <a:solidFill>
                    <a:schemeClr val="tx1"/>
                  </a:solidFill>
                  <a:round/>
                  <a:headEnd/>
                  <a:tailEnd/>
                </a:ln>
              </p:spPr>
              <p:txBody>
                <a:bodyPr wrap="none" anchor="ctr"/>
                <a:lstStyle/>
                <a:p>
                  <a:endParaRPr lang="es-ES">
                    <a:latin typeface="Tw Cen MT" pitchFamily="34" charset="0"/>
                  </a:endParaRPr>
                </a:p>
              </p:txBody>
            </p:sp>
            <p:sp>
              <p:nvSpPr>
                <p:cNvPr id="80937" name="Rectangle 29"/>
                <p:cNvSpPr>
                  <a:spLocks noChangeArrowheads="1"/>
                </p:cNvSpPr>
                <p:nvPr/>
              </p:nvSpPr>
              <p:spPr bwMode="auto">
                <a:xfrm>
                  <a:off x="720" y="3696"/>
                  <a:ext cx="240" cy="208"/>
                </a:xfrm>
                <a:prstGeom prst="rect">
                  <a:avLst/>
                </a:prstGeom>
                <a:solidFill>
                  <a:srgbClr val="CC9900"/>
                </a:solidFill>
                <a:ln w="9525">
                  <a:solidFill>
                    <a:schemeClr val="tx1"/>
                  </a:solidFill>
                  <a:miter lim="800000"/>
                  <a:headEnd/>
                  <a:tailEnd/>
                </a:ln>
              </p:spPr>
              <p:txBody>
                <a:bodyPr wrap="none" anchor="ctr"/>
                <a:lstStyle/>
                <a:p>
                  <a:pPr algn="ctr"/>
                  <a:endParaRPr lang="es-ES">
                    <a:latin typeface="Tw Cen MT" pitchFamily="34" charset="0"/>
                  </a:endParaRPr>
                </a:p>
              </p:txBody>
            </p:sp>
            <p:sp>
              <p:nvSpPr>
                <p:cNvPr id="80938" name="Oval 30"/>
                <p:cNvSpPr>
                  <a:spLocks noChangeArrowheads="1"/>
                </p:cNvSpPr>
                <p:nvPr/>
              </p:nvSpPr>
              <p:spPr bwMode="auto">
                <a:xfrm>
                  <a:off x="720" y="3666"/>
                  <a:ext cx="240" cy="48"/>
                </a:xfrm>
                <a:prstGeom prst="ellipse">
                  <a:avLst/>
                </a:prstGeom>
                <a:solidFill>
                  <a:srgbClr val="CC9900"/>
                </a:solidFill>
                <a:ln w="9525">
                  <a:solidFill>
                    <a:schemeClr val="tx1"/>
                  </a:solidFill>
                  <a:round/>
                  <a:headEnd/>
                  <a:tailEnd/>
                </a:ln>
              </p:spPr>
              <p:txBody>
                <a:bodyPr wrap="none" anchor="ctr"/>
                <a:lstStyle/>
                <a:p>
                  <a:endParaRPr lang="es-ES">
                    <a:latin typeface="Tw Cen MT" pitchFamily="34" charset="0"/>
                  </a:endParaRPr>
                </a:p>
              </p:txBody>
            </p:sp>
          </p:grpSp>
          <p:grpSp>
            <p:nvGrpSpPr>
              <p:cNvPr id="80924" name="Group 27"/>
              <p:cNvGrpSpPr>
                <a:grpSpLocks/>
              </p:cNvGrpSpPr>
              <p:nvPr/>
            </p:nvGrpSpPr>
            <p:grpSpPr bwMode="auto">
              <a:xfrm>
                <a:off x="4326694" y="5960378"/>
                <a:ext cx="553154" cy="639643"/>
                <a:chOff x="720" y="3666"/>
                <a:chExt cx="240" cy="270"/>
              </a:xfrm>
            </p:grpSpPr>
            <p:sp>
              <p:nvSpPr>
                <p:cNvPr id="80933" name="Oval 28"/>
                <p:cNvSpPr>
                  <a:spLocks noChangeArrowheads="1"/>
                </p:cNvSpPr>
                <p:nvPr/>
              </p:nvSpPr>
              <p:spPr bwMode="auto">
                <a:xfrm>
                  <a:off x="720" y="3888"/>
                  <a:ext cx="240" cy="48"/>
                </a:xfrm>
                <a:prstGeom prst="ellipse">
                  <a:avLst/>
                </a:prstGeom>
                <a:solidFill>
                  <a:srgbClr val="CC9900"/>
                </a:solidFill>
                <a:ln w="9525">
                  <a:solidFill>
                    <a:schemeClr val="tx1"/>
                  </a:solidFill>
                  <a:round/>
                  <a:headEnd/>
                  <a:tailEnd/>
                </a:ln>
              </p:spPr>
              <p:txBody>
                <a:bodyPr wrap="none" anchor="ctr"/>
                <a:lstStyle/>
                <a:p>
                  <a:endParaRPr lang="es-ES">
                    <a:latin typeface="Tw Cen MT" pitchFamily="34" charset="0"/>
                  </a:endParaRPr>
                </a:p>
              </p:txBody>
            </p:sp>
            <p:sp>
              <p:nvSpPr>
                <p:cNvPr id="80934" name="Rectangle 29"/>
                <p:cNvSpPr>
                  <a:spLocks noChangeArrowheads="1"/>
                </p:cNvSpPr>
                <p:nvPr/>
              </p:nvSpPr>
              <p:spPr bwMode="auto">
                <a:xfrm>
                  <a:off x="720" y="3696"/>
                  <a:ext cx="240" cy="208"/>
                </a:xfrm>
                <a:prstGeom prst="rect">
                  <a:avLst/>
                </a:prstGeom>
                <a:solidFill>
                  <a:srgbClr val="CC9900"/>
                </a:solidFill>
                <a:ln w="9525">
                  <a:solidFill>
                    <a:schemeClr val="tx1"/>
                  </a:solidFill>
                  <a:miter lim="800000"/>
                  <a:headEnd/>
                  <a:tailEnd/>
                </a:ln>
              </p:spPr>
              <p:txBody>
                <a:bodyPr wrap="none" anchor="ctr"/>
                <a:lstStyle/>
                <a:p>
                  <a:pPr algn="ctr"/>
                  <a:endParaRPr lang="es-ES">
                    <a:latin typeface="Tw Cen MT" pitchFamily="34" charset="0"/>
                  </a:endParaRPr>
                </a:p>
              </p:txBody>
            </p:sp>
            <p:sp>
              <p:nvSpPr>
                <p:cNvPr id="80935" name="Oval 30"/>
                <p:cNvSpPr>
                  <a:spLocks noChangeArrowheads="1"/>
                </p:cNvSpPr>
                <p:nvPr/>
              </p:nvSpPr>
              <p:spPr bwMode="auto">
                <a:xfrm>
                  <a:off x="720" y="3666"/>
                  <a:ext cx="240" cy="48"/>
                </a:xfrm>
                <a:prstGeom prst="ellipse">
                  <a:avLst/>
                </a:prstGeom>
                <a:solidFill>
                  <a:srgbClr val="CC9900"/>
                </a:solidFill>
                <a:ln w="9525">
                  <a:solidFill>
                    <a:schemeClr val="tx1"/>
                  </a:solidFill>
                  <a:round/>
                  <a:headEnd/>
                  <a:tailEnd/>
                </a:ln>
              </p:spPr>
              <p:txBody>
                <a:bodyPr wrap="none" anchor="ctr"/>
                <a:lstStyle/>
                <a:p>
                  <a:endParaRPr lang="es-ES">
                    <a:latin typeface="Tw Cen MT" pitchFamily="34" charset="0"/>
                  </a:endParaRPr>
                </a:p>
              </p:txBody>
            </p:sp>
          </p:grpSp>
          <p:grpSp>
            <p:nvGrpSpPr>
              <p:cNvPr id="80925" name="Group 27"/>
              <p:cNvGrpSpPr>
                <a:grpSpLocks/>
              </p:cNvGrpSpPr>
              <p:nvPr/>
            </p:nvGrpSpPr>
            <p:grpSpPr bwMode="auto">
              <a:xfrm>
                <a:off x="3608362" y="5960378"/>
                <a:ext cx="553154" cy="639643"/>
                <a:chOff x="720" y="3666"/>
                <a:chExt cx="240" cy="270"/>
              </a:xfrm>
            </p:grpSpPr>
            <p:sp>
              <p:nvSpPr>
                <p:cNvPr id="80930" name="Oval 28"/>
                <p:cNvSpPr>
                  <a:spLocks noChangeArrowheads="1"/>
                </p:cNvSpPr>
                <p:nvPr/>
              </p:nvSpPr>
              <p:spPr bwMode="auto">
                <a:xfrm>
                  <a:off x="720" y="3888"/>
                  <a:ext cx="240" cy="48"/>
                </a:xfrm>
                <a:prstGeom prst="ellipse">
                  <a:avLst/>
                </a:prstGeom>
                <a:solidFill>
                  <a:srgbClr val="CC9900"/>
                </a:solidFill>
                <a:ln w="9525">
                  <a:solidFill>
                    <a:schemeClr val="tx1"/>
                  </a:solidFill>
                  <a:round/>
                  <a:headEnd/>
                  <a:tailEnd/>
                </a:ln>
              </p:spPr>
              <p:txBody>
                <a:bodyPr wrap="none" anchor="ctr"/>
                <a:lstStyle/>
                <a:p>
                  <a:endParaRPr lang="es-ES">
                    <a:latin typeface="Tw Cen MT" pitchFamily="34" charset="0"/>
                  </a:endParaRPr>
                </a:p>
              </p:txBody>
            </p:sp>
            <p:sp>
              <p:nvSpPr>
                <p:cNvPr id="80931" name="Rectangle 29"/>
                <p:cNvSpPr>
                  <a:spLocks noChangeArrowheads="1"/>
                </p:cNvSpPr>
                <p:nvPr/>
              </p:nvSpPr>
              <p:spPr bwMode="auto">
                <a:xfrm>
                  <a:off x="720" y="3696"/>
                  <a:ext cx="240" cy="208"/>
                </a:xfrm>
                <a:prstGeom prst="rect">
                  <a:avLst/>
                </a:prstGeom>
                <a:solidFill>
                  <a:srgbClr val="CC9900"/>
                </a:solidFill>
                <a:ln w="9525">
                  <a:solidFill>
                    <a:schemeClr val="tx1"/>
                  </a:solidFill>
                  <a:miter lim="800000"/>
                  <a:headEnd/>
                  <a:tailEnd/>
                </a:ln>
              </p:spPr>
              <p:txBody>
                <a:bodyPr wrap="none" anchor="ctr"/>
                <a:lstStyle/>
                <a:p>
                  <a:pPr algn="ctr"/>
                  <a:endParaRPr lang="es-ES">
                    <a:latin typeface="Tw Cen MT" pitchFamily="34" charset="0"/>
                  </a:endParaRPr>
                </a:p>
              </p:txBody>
            </p:sp>
            <p:sp>
              <p:nvSpPr>
                <p:cNvPr id="80932" name="Oval 30"/>
                <p:cNvSpPr>
                  <a:spLocks noChangeArrowheads="1"/>
                </p:cNvSpPr>
                <p:nvPr/>
              </p:nvSpPr>
              <p:spPr bwMode="auto">
                <a:xfrm>
                  <a:off x="720" y="3666"/>
                  <a:ext cx="240" cy="48"/>
                </a:xfrm>
                <a:prstGeom prst="ellipse">
                  <a:avLst/>
                </a:prstGeom>
                <a:solidFill>
                  <a:srgbClr val="CC9900"/>
                </a:solidFill>
                <a:ln w="9525">
                  <a:solidFill>
                    <a:schemeClr val="tx1"/>
                  </a:solidFill>
                  <a:round/>
                  <a:headEnd/>
                  <a:tailEnd/>
                </a:ln>
              </p:spPr>
              <p:txBody>
                <a:bodyPr wrap="none" anchor="ctr"/>
                <a:lstStyle/>
                <a:p>
                  <a:endParaRPr lang="es-ES">
                    <a:latin typeface="Tw Cen MT" pitchFamily="34" charset="0"/>
                  </a:endParaRPr>
                </a:p>
              </p:txBody>
            </p:sp>
          </p:grpSp>
          <p:sp>
            <p:nvSpPr>
              <p:cNvPr id="80926" name="Rectangle 7"/>
              <p:cNvSpPr>
                <a:spLocks noChangeArrowheads="1"/>
              </p:cNvSpPr>
              <p:nvPr/>
            </p:nvSpPr>
            <p:spPr bwMode="auto">
              <a:xfrm>
                <a:off x="1301153" y="4236806"/>
                <a:ext cx="599250" cy="1479022"/>
              </a:xfrm>
              <a:prstGeom prst="rect">
                <a:avLst/>
              </a:prstGeom>
              <a:solidFill>
                <a:schemeClr val="accent1"/>
              </a:solidFill>
              <a:ln w="9525">
                <a:solidFill>
                  <a:schemeClr val="tx1"/>
                </a:solidFill>
                <a:miter lim="800000"/>
                <a:headEnd/>
                <a:tailEnd/>
              </a:ln>
            </p:spPr>
            <p:txBody>
              <a:bodyPr wrap="none"/>
              <a:lstStyle/>
              <a:p>
                <a:pPr algn="ctr"/>
                <a:endParaRPr lang="es-ES" sz="1600">
                  <a:latin typeface="Tw Cen MT" pitchFamily="34" charset="0"/>
                </a:endParaRPr>
              </a:p>
            </p:txBody>
          </p:sp>
          <p:sp>
            <p:nvSpPr>
              <p:cNvPr id="80927" name="Rectangle 7"/>
              <p:cNvSpPr>
                <a:spLocks noChangeArrowheads="1"/>
              </p:cNvSpPr>
              <p:nvPr/>
            </p:nvSpPr>
            <p:spPr bwMode="auto">
              <a:xfrm>
                <a:off x="2130884" y="4236806"/>
                <a:ext cx="599250" cy="1479022"/>
              </a:xfrm>
              <a:prstGeom prst="rect">
                <a:avLst/>
              </a:prstGeom>
              <a:solidFill>
                <a:schemeClr val="accent1"/>
              </a:solidFill>
              <a:ln w="9525">
                <a:solidFill>
                  <a:schemeClr val="tx1"/>
                </a:solidFill>
                <a:miter lim="800000"/>
                <a:headEnd/>
                <a:tailEnd/>
              </a:ln>
            </p:spPr>
            <p:txBody>
              <a:bodyPr wrap="none"/>
              <a:lstStyle/>
              <a:p>
                <a:pPr algn="ctr"/>
                <a:endParaRPr lang="es-ES" sz="1600">
                  <a:latin typeface="Tw Cen MT" pitchFamily="34" charset="0"/>
                </a:endParaRPr>
              </a:p>
            </p:txBody>
          </p:sp>
          <p:sp>
            <p:nvSpPr>
              <p:cNvPr id="80928" name="Rectangle 7"/>
              <p:cNvSpPr>
                <a:spLocks noChangeArrowheads="1"/>
              </p:cNvSpPr>
              <p:nvPr/>
            </p:nvSpPr>
            <p:spPr bwMode="auto">
              <a:xfrm>
                <a:off x="2946690" y="4236806"/>
                <a:ext cx="599250" cy="1479022"/>
              </a:xfrm>
              <a:prstGeom prst="rect">
                <a:avLst/>
              </a:prstGeom>
              <a:solidFill>
                <a:schemeClr val="accent1"/>
              </a:solidFill>
              <a:ln w="9525">
                <a:solidFill>
                  <a:schemeClr val="tx1"/>
                </a:solidFill>
                <a:miter lim="800000"/>
                <a:headEnd/>
                <a:tailEnd/>
              </a:ln>
            </p:spPr>
            <p:txBody>
              <a:bodyPr wrap="none"/>
              <a:lstStyle/>
              <a:p>
                <a:pPr algn="ctr"/>
                <a:endParaRPr lang="es-ES" sz="1600">
                  <a:latin typeface="Tw Cen MT" pitchFamily="34" charset="0"/>
                </a:endParaRPr>
              </a:p>
            </p:txBody>
          </p:sp>
          <p:sp>
            <p:nvSpPr>
              <p:cNvPr id="80929" name="Rectangle 7"/>
              <p:cNvSpPr>
                <a:spLocks noChangeArrowheads="1"/>
              </p:cNvSpPr>
              <p:nvPr/>
            </p:nvSpPr>
            <p:spPr bwMode="auto">
              <a:xfrm>
                <a:off x="3734934" y="4236806"/>
                <a:ext cx="599250" cy="1479022"/>
              </a:xfrm>
              <a:prstGeom prst="rect">
                <a:avLst/>
              </a:prstGeom>
              <a:solidFill>
                <a:schemeClr val="accent1"/>
              </a:solidFill>
              <a:ln w="9525">
                <a:solidFill>
                  <a:schemeClr val="tx1"/>
                </a:solidFill>
                <a:miter lim="800000"/>
                <a:headEnd/>
                <a:tailEnd/>
              </a:ln>
            </p:spPr>
            <p:txBody>
              <a:bodyPr wrap="none"/>
              <a:lstStyle/>
              <a:p>
                <a:pPr algn="ctr"/>
                <a:endParaRPr lang="es-ES" sz="1600">
                  <a:latin typeface="Tw Cen MT" pitchFamily="34" charset="0"/>
                </a:endParaRPr>
              </a:p>
            </p:txBody>
          </p:sp>
        </p:grpSp>
        <p:sp>
          <p:nvSpPr>
            <p:cNvPr id="83" name="Rounded Rectangle 82"/>
            <p:cNvSpPr/>
            <p:nvPr/>
          </p:nvSpPr>
          <p:spPr>
            <a:xfrm>
              <a:off x="4360731" y="4444471"/>
              <a:ext cx="3014675" cy="297165"/>
            </a:xfrm>
            <a:prstGeom prst="roundRect">
              <a:avLst/>
            </a:prstGeom>
            <a:solidFill>
              <a:schemeClr val="accent3">
                <a:lumMod val="75000"/>
              </a:schemeClr>
            </a:solidFill>
          </p:spPr>
          <p:style>
            <a:lnRef idx="1">
              <a:schemeClr val="accent2"/>
            </a:lnRef>
            <a:fillRef idx="2">
              <a:schemeClr val="accent2"/>
            </a:fillRef>
            <a:effectRef idx="1">
              <a:schemeClr val="accent2"/>
            </a:effectRef>
            <a:fontRef idx="minor">
              <a:schemeClr val="dk1"/>
            </a:fontRef>
          </p:style>
          <p:txBody>
            <a:bodyPr lIns="0" tIns="0" rIns="0" bIns="0" anchor="ctr"/>
            <a:lstStyle/>
            <a:p>
              <a:pPr algn="r" fontAlgn="auto">
                <a:spcBef>
                  <a:spcPts val="0"/>
                </a:spcBef>
                <a:spcAft>
                  <a:spcPts val="0"/>
                </a:spcAft>
                <a:defRPr/>
              </a:pPr>
              <a:endParaRPr lang="en-US" sz="1000" dirty="0"/>
            </a:p>
          </p:txBody>
        </p:sp>
        <p:sp>
          <p:nvSpPr>
            <p:cNvPr id="81" name="Rounded Rectangle 80"/>
            <p:cNvSpPr/>
            <p:nvPr/>
          </p:nvSpPr>
          <p:spPr>
            <a:xfrm>
              <a:off x="-6150857" y="3486327"/>
              <a:ext cx="12170058" cy="749853"/>
            </a:xfrm>
            <a:prstGeom prst="roundRect">
              <a:avLst/>
            </a:prstGeom>
            <a:solidFill>
              <a:srgbClr val="00B0F0"/>
            </a:solidFill>
            <a:ln w="15875">
              <a:solidFill>
                <a:srgbClr val="C00000"/>
              </a:solidFill>
            </a:ln>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en-US" dirty="0"/>
                <a:t>API Layer</a:t>
              </a:r>
            </a:p>
          </p:txBody>
        </p:sp>
      </p:grpSp>
      <p:sp>
        <p:nvSpPr>
          <p:cNvPr id="80900" name="TextBox 6"/>
          <p:cNvSpPr txBox="1">
            <a:spLocks noChangeArrowheads="1"/>
          </p:cNvSpPr>
          <p:nvPr/>
        </p:nvSpPr>
        <p:spPr bwMode="auto">
          <a:xfrm>
            <a:off x="3605213" y="2216150"/>
            <a:ext cx="1954212" cy="646113"/>
          </a:xfrm>
          <a:prstGeom prst="rect">
            <a:avLst/>
          </a:prstGeom>
          <a:noFill/>
          <a:ln w="9525">
            <a:noFill/>
            <a:miter lim="800000"/>
            <a:headEnd/>
            <a:tailEnd/>
          </a:ln>
        </p:spPr>
        <p:txBody>
          <a:bodyPr>
            <a:spAutoFit/>
          </a:bodyPr>
          <a:lstStyle/>
          <a:p>
            <a:pPr algn="ctr"/>
            <a:r>
              <a:rPr lang="en-US" b="1">
                <a:latin typeface="Tw Cen MT" pitchFamily="34" charset="0"/>
              </a:rPr>
              <a:t>Library Services Platform</a:t>
            </a:r>
          </a:p>
        </p:txBody>
      </p:sp>
      <p:sp>
        <p:nvSpPr>
          <p:cNvPr id="95" name="Cloud"/>
          <p:cNvSpPr>
            <a:spLocks noChangeAspect="1" noEditPoints="1" noChangeArrowheads="1"/>
          </p:cNvSpPr>
          <p:nvPr/>
        </p:nvSpPr>
        <p:spPr bwMode="auto">
          <a:xfrm>
            <a:off x="925513" y="5849938"/>
            <a:ext cx="2274887" cy="100806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nchor="ctr"/>
          <a:lstStyle/>
          <a:p>
            <a:pPr algn="ctr" fontAlgn="auto">
              <a:spcBef>
                <a:spcPts val="0"/>
              </a:spcBef>
              <a:spcAft>
                <a:spcPts val="0"/>
              </a:spcAft>
              <a:defRPr/>
            </a:pPr>
            <a:r>
              <a:rPr lang="en-US" dirty="0">
                <a:latin typeface="+mn-lt"/>
              </a:rPr>
              <a:t>Learning</a:t>
            </a:r>
            <a:br>
              <a:rPr lang="en-US" dirty="0">
                <a:latin typeface="+mn-lt"/>
              </a:rPr>
            </a:br>
            <a:r>
              <a:rPr lang="en-US" dirty="0">
                <a:latin typeface="+mn-lt"/>
              </a:rPr>
              <a:t>Management</a:t>
            </a:r>
          </a:p>
        </p:txBody>
      </p:sp>
      <p:sp>
        <p:nvSpPr>
          <p:cNvPr id="3" name="Left-Up Arrow 2"/>
          <p:cNvSpPr/>
          <p:nvPr/>
        </p:nvSpPr>
        <p:spPr>
          <a:xfrm>
            <a:off x="2281238" y="3371850"/>
            <a:ext cx="841375" cy="3105150"/>
          </a:xfrm>
          <a:prstGeom prst="leftUpArrow">
            <a:avLst>
              <a:gd name="adj1" fmla="val 6998"/>
              <a:gd name="adj2" fmla="val 187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6" name="Cloud"/>
          <p:cNvSpPr>
            <a:spLocks noChangeAspect="1" noEditPoints="1" noChangeArrowheads="1"/>
          </p:cNvSpPr>
          <p:nvPr/>
        </p:nvSpPr>
        <p:spPr bwMode="auto">
          <a:xfrm>
            <a:off x="392113" y="4708525"/>
            <a:ext cx="2274887" cy="100806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nchor="ctr"/>
          <a:lstStyle/>
          <a:p>
            <a:pPr algn="ctr" fontAlgn="auto">
              <a:spcBef>
                <a:spcPts val="0"/>
              </a:spcBef>
              <a:spcAft>
                <a:spcPts val="0"/>
              </a:spcAft>
              <a:defRPr/>
            </a:pPr>
            <a:r>
              <a:rPr lang="en-US" dirty="0">
                <a:latin typeface="+mn-lt"/>
              </a:rPr>
              <a:t>Enterprise Resource</a:t>
            </a:r>
            <a:br>
              <a:rPr lang="en-US" dirty="0">
                <a:latin typeface="+mn-lt"/>
              </a:rPr>
            </a:br>
            <a:r>
              <a:rPr lang="en-US" dirty="0">
                <a:latin typeface="+mn-lt"/>
              </a:rPr>
              <a:t>Planning</a:t>
            </a:r>
          </a:p>
        </p:txBody>
      </p:sp>
      <p:sp>
        <p:nvSpPr>
          <p:cNvPr id="98" name="Left-Up Arrow 97"/>
          <p:cNvSpPr/>
          <p:nvPr/>
        </p:nvSpPr>
        <p:spPr>
          <a:xfrm>
            <a:off x="1828800" y="3371850"/>
            <a:ext cx="871538" cy="1839913"/>
          </a:xfrm>
          <a:prstGeom prst="leftUpArrow">
            <a:avLst>
              <a:gd name="adj1" fmla="val 6998"/>
              <a:gd name="adj2" fmla="val 178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1" name="Cloud"/>
          <p:cNvSpPr>
            <a:spLocks noChangeAspect="1" noEditPoints="1" noChangeArrowheads="1"/>
          </p:cNvSpPr>
          <p:nvPr/>
        </p:nvSpPr>
        <p:spPr bwMode="auto">
          <a:xfrm>
            <a:off x="0" y="3640138"/>
            <a:ext cx="2274888" cy="100806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nchor="ctr"/>
          <a:lstStyle/>
          <a:p>
            <a:pPr algn="ctr" fontAlgn="auto">
              <a:spcBef>
                <a:spcPts val="0"/>
              </a:spcBef>
              <a:spcAft>
                <a:spcPts val="0"/>
              </a:spcAft>
              <a:defRPr/>
            </a:pPr>
            <a:r>
              <a:rPr lang="en-US" dirty="0">
                <a:latin typeface="+mn-lt"/>
              </a:rPr>
              <a:t>Stock</a:t>
            </a:r>
            <a:br>
              <a:rPr lang="en-US" dirty="0">
                <a:latin typeface="+mn-lt"/>
              </a:rPr>
            </a:br>
            <a:r>
              <a:rPr lang="en-US" dirty="0">
                <a:latin typeface="+mn-lt"/>
              </a:rPr>
              <a:t>Management</a:t>
            </a:r>
          </a:p>
        </p:txBody>
      </p:sp>
      <p:sp>
        <p:nvSpPr>
          <p:cNvPr id="106" name="Left-Up Arrow 105"/>
          <p:cNvSpPr/>
          <p:nvPr/>
        </p:nvSpPr>
        <p:spPr>
          <a:xfrm>
            <a:off x="1447800" y="3352800"/>
            <a:ext cx="871538" cy="911225"/>
          </a:xfrm>
          <a:prstGeom prst="leftUpArrow">
            <a:avLst>
              <a:gd name="adj1" fmla="val 6998"/>
              <a:gd name="adj2" fmla="val 178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8" name="Cloud"/>
          <p:cNvSpPr>
            <a:spLocks noChangeAspect="1" noEditPoints="1" noChangeArrowheads="1"/>
          </p:cNvSpPr>
          <p:nvPr/>
        </p:nvSpPr>
        <p:spPr bwMode="auto">
          <a:xfrm>
            <a:off x="309563" y="2036763"/>
            <a:ext cx="2276475" cy="87947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nchor="ctr"/>
          <a:lstStyle/>
          <a:p>
            <a:pPr algn="ctr" fontAlgn="auto">
              <a:spcBef>
                <a:spcPts val="0"/>
              </a:spcBef>
              <a:spcAft>
                <a:spcPts val="0"/>
              </a:spcAft>
              <a:defRPr/>
            </a:pPr>
            <a:r>
              <a:rPr lang="en-US" dirty="0">
                <a:latin typeface="+mn-lt"/>
              </a:rPr>
              <a:t>Self-Check /</a:t>
            </a:r>
            <a:br>
              <a:rPr lang="en-US" dirty="0">
                <a:latin typeface="+mn-lt"/>
              </a:rPr>
            </a:br>
            <a:r>
              <a:rPr lang="en-US" dirty="0">
                <a:latin typeface="+mn-lt"/>
              </a:rPr>
              <a:t>Automated Return</a:t>
            </a:r>
          </a:p>
        </p:txBody>
      </p:sp>
      <p:sp>
        <p:nvSpPr>
          <p:cNvPr id="109" name="Left-Up Arrow 108"/>
          <p:cNvSpPr/>
          <p:nvPr/>
        </p:nvSpPr>
        <p:spPr>
          <a:xfrm rot="16200000">
            <a:off x="2751138" y="2074863"/>
            <a:ext cx="771525" cy="911225"/>
          </a:xfrm>
          <a:prstGeom prst="leftUpArrow">
            <a:avLst>
              <a:gd name="adj1" fmla="val 6998"/>
              <a:gd name="adj2" fmla="val 178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1" name="Cloud"/>
          <p:cNvSpPr>
            <a:spLocks noChangeAspect="1" noEditPoints="1" noChangeArrowheads="1"/>
          </p:cNvSpPr>
          <p:nvPr/>
        </p:nvSpPr>
        <p:spPr bwMode="auto">
          <a:xfrm>
            <a:off x="3622675" y="5849938"/>
            <a:ext cx="2274888" cy="100806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nchor="ctr"/>
          <a:lstStyle/>
          <a:p>
            <a:pPr algn="ctr" fontAlgn="auto">
              <a:spcBef>
                <a:spcPts val="0"/>
              </a:spcBef>
              <a:spcAft>
                <a:spcPts val="0"/>
              </a:spcAft>
              <a:defRPr/>
            </a:pPr>
            <a:r>
              <a:rPr lang="en-US" dirty="0">
                <a:latin typeface="+mn-lt"/>
              </a:rPr>
              <a:t>Authentication</a:t>
            </a:r>
            <a:br>
              <a:rPr lang="en-US" dirty="0">
                <a:latin typeface="+mn-lt"/>
              </a:rPr>
            </a:br>
            <a:r>
              <a:rPr lang="en-US" dirty="0">
                <a:latin typeface="+mn-lt"/>
              </a:rPr>
              <a:t>Service</a:t>
            </a:r>
          </a:p>
        </p:txBody>
      </p:sp>
      <p:sp>
        <p:nvSpPr>
          <p:cNvPr id="112" name="Left-Up Arrow 111"/>
          <p:cNvSpPr/>
          <p:nvPr/>
        </p:nvSpPr>
        <p:spPr>
          <a:xfrm flipH="1">
            <a:off x="3200400" y="3371850"/>
            <a:ext cx="1016000" cy="3105150"/>
          </a:xfrm>
          <a:prstGeom prst="leftUpArrow">
            <a:avLst>
              <a:gd name="adj1" fmla="val 6998"/>
              <a:gd name="adj2" fmla="val 187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3" name="Cloud"/>
          <p:cNvSpPr>
            <a:spLocks noChangeAspect="1" noEditPoints="1" noChangeArrowheads="1"/>
          </p:cNvSpPr>
          <p:nvPr/>
        </p:nvSpPr>
        <p:spPr bwMode="auto">
          <a:xfrm>
            <a:off x="4611954" y="4840765"/>
            <a:ext cx="2274887" cy="100806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nchor="ctr"/>
          <a:lstStyle/>
          <a:p>
            <a:pPr algn="ctr" fontAlgn="auto">
              <a:spcBef>
                <a:spcPts val="0"/>
              </a:spcBef>
              <a:spcAft>
                <a:spcPts val="0"/>
              </a:spcAft>
              <a:defRPr/>
            </a:pPr>
            <a:r>
              <a:rPr lang="en-US" dirty="0">
                <a:latin typeface="+mn-lt"/>
              </a:rPr>
              <a:t>Smart Cad / </a:t>
            </a:r>
            <a:br>
              <a:rPr lang="en-US" dirty="0">
                <a:latin typeface="+mn-lt"/>
              </a:rPr>
            </a:br>
            <a:r>
              <a:rPr lang="en-US" dirty="0">
                <a:latin typeface="+mn-lt"/>
              </a:rPr>
              <a:t>Payment systems</a:t>
            </a:r>
          </a:p>
        </p:txBody>
      </p:sp>
      <p:sp>
        <p:nvSpPr>
          <p:cNvPr id="80912" name="TextBox 115"/>
          <p:cNvSpPr txBox="1">
            <a:spLocks noChangeArrowheads="1"/>
          </p:cNvSpPr>
          <p:nvPr/>
        </p:nvSpPr>
        <p:spPr bwMode="auto">
          <a:xfrm rot="2779548">
            <a:off x="6218359" y="2854317"/>
            <a:ext cx="1621824" cy="646331"/>
          </a:xfrm>
          <a:prstGeom prst="rect">
            <a:avLst/>
          </a:prstGeom>
          <a:noFill/>
          <a:ln w="9525">
            <a:noFill/>
            <a:miter lim="800000"/>
            <a:headEnd/>
            <a:tailEnd/>
          </a:ln>
        </p:spPr>
        <p:txBody>
          <a:bodyPr wrap="square">
            <a:spAutoFit/>
          </a:bodyPr>
          <a:lstStyle/>
          <a:p>
            <a:pPr algn="ctr"/>
            <a:r>
              <a:rPr lang="en-US" b="1" dirty="0">
                <a:latin typeface="Tw Cen MT" pitchFamily="34" charset="0"/>
              </a:rPr>
              <a:t>Discovery Service</a:t>
            </a:r>
          </a:p>
        </p:txBody>
      </p:sp>
    </p:spTree>
    <p:extLst>
      <p:ext uri="{BB962C8B-B14F-4D97-AF65-F5344CB8AC3E}">
        <p14:creationId xmlns:p14="http://schemas.microsoft.com/office/powerpoint/2010/main" val="354994165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Library Services Platforms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458206422"/>
              </p:ext>
            </p:extLst>
          </p:nvPr>
        </p:nvGraphicFramePr>
        <p:xfrm>
          <a:off x="0" y="1600200"/>
          <a:ext cx="9144000" cy="5310885"/>
        </p:xfrm>
        <a:graphic>
          <a:graphicData uri="http://schemas.openxmlformats.org/drawingml/2006/table">
            <a:tbl>
              <a:tblPr firstRow="1" firstCol="1" bandRow="1">
                <a:tableStyleId>{5C22544A-7EE6-4342-B048-85BDC9FD1C3A}</a:tableStyleId>
              </a:tblPr>
              <a:tblGrid>
                <a:gridCol w="1828800"/>
                <a:gridCol w="1447800"/>
                <a:gridCol w="1216012"/>
                <a:gridCol w="1298588"/>
                <a:gridCol w="1461933"/>
                <a:gridCol w="1890867"/>
              </a:tblGrid>
              <a:tr h="963930">
                <a:tc>
                  <a:txBody>
                    <a:bodyPr/>
                    <a:lstStyle/>
                    <a:p>
                      <a:pPr marL="45720" marR="0">
                        <a:lnSpc>
                          <a:spcPct val="115000"/>
                        </a:lnSpc>
                        <a:spcBef>
                          <a:spcPts val="0"/>
                        </a:spcBef>
                        <a:spcAft>
                          <a:spcPts val="0"/>
                        </a:spcAft>
                      </a:pPr>
                      <a:r>
                        <a:rPr lang="en-US" sz="1800" dirty="0">
                          <a:solidFill>
                            <a:schemeClr val="tx1"/>
                          </a:solidFill>
                          <a:effectLst/>
                        </a:rPr>
                        <a:t>Category</a:t>
                      </a:r>
                      <a:endParaRPr lang="en-US" sz="1800" dirty="0">
                        <a:solidFill>
                          <a:schemeClr val="tx1"/>
                        </a:solidFill>
                        <a:effectLst/>
                        <a:latin typeface="Calibri"/>
                        <a:ea typeface="Calibri"/>
                        <a:cs typeface="Times New Roman"/>
                      </a:endParaRPr>
                    </a:p>
                  </a:txBody>
                  <a:tcPr marL="57894" marR="578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800" dirty="0">
                          <a:solidFill>
                            <a:schemeClr val="tx1"/>
                          </a:solidFill>
                          <a:effectLst/>
                        </a:rPr>
                        <a:t>WorldShare Management Services</a:t>
                      </a:r>
                      <a:endParaRPr lang="en-US" sz="1800" dirty="0">
                        <a:solidFill>
                          <a:schemeClr val="tx1"/>
                        </a:solidFill>
                        <a:effectLst/>
                        <a:latin typeface="Calibri"/>
                        <a:ea typeface="Calibri"/>
                        <a:cs typeface="Times New Roman"/>
                      </a:endParaRPr>
                    </a:p>
                  </a:txBody>
                  <a:tcPr marL="57894" marR="578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800" dirty="0">
                          <a:solidFill>
                            <a:schemeClr val="tx1"/>
                          </a:solidFill>
                          <a:effectLst/>
                        </a:rPr>
                        <a:t>Alma</a:t>
                      </a:r>
                      <a:endParaRPr lang="en-US" sz="1800" dirty="0">
                        <a:solidFill>
                          <a:schemeClr val="tx1"/>
                        </a:solidFill>
                        <a:effectLst/>
                        <a:latin typeface="Calibri"/>
                        <a:ea typeface="Calibri"/>
                        <a:cs typeface="Times New Roman"/>
                      </a:endParaRPr>
                    </a:p>
                  </a:txBody>
                  <a:tcPr marL="57894" marR="578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800" dirty="0">
                          <a:solidFill>
                            <a:schemeClr val="tx1"/>
                          </a:solidFill>
                          <a:effectLst/>
                        </a:rPr>
                        <a:t>Intota</a:t>
                      </a:r>
                      <a:endParaRPr lang="en-US" sz="1800" dirty="0">
                        <a:solidFill>
                          <a:schemeClr val="tx1"/>
                        </a:solidFill>
                        <a:effectLst/>
                        <a:latin typeface="Calibri"/>
                        <a:ea typeface="Calibri"/>
                        <a:cs typeface="Times New Roman"/>
                      </a:endParaRPr>
                    </a:p>
                  </a:txBody>
                  <a:tcPr marL="57894" marR="578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800" dirty="0">
                          <a:solidFill>
                            <a:schemeClr val="tx1"/>
                          </a:solidFill>
                          <a:effectLst/>
                        </a:rPr>
                        <a:t>Sierra Services Platform</a:t>
                      </a:r>
                      <a:endParaRPr lang="en-US" sz="1800" dirty="0">
                        <a:solidFill>
                          <a:schemeClr val="tx1"/>
                        </a:solidFill>
                        <a:effectLst/>
                        <a:latin typeface="Calibri"/>
                        <a:ea typeface="Calibri"/>
                        <a:cs typeface="Times New Roman"/>
                      </a:endParaRPr>
                    </a:p>
                  </a:txBody>
                  <a:tcPr marL="57894" marR="578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800" dirty="0">
                          <a:solidFill>
                            <a:schemeClr val="tx1"/>
                          </a:solidFill>
                          <a:effectLst/>
                        </a:rPr>
                        <a:t>Kuali OLE</a:t>
                      </a:r>
                      <a:endParaRPr lang="en-US" sz="1800" dirty="0">
                        <a:solidFill>
                          <a:schemeClr val="tx1"/>
                        </a:solidFill>
                        <a:effectLst/>
                        <a:latin typeface="Calibri"/>
                        <a:ea typeface="Calibri"/>
                        <a:cs typeface="Times New Roman"/>
                      </a:endParaRPr>
                    </a:p>
                  </a:txBody>
                  <a:tcPr marL="57894" marR="578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41070">
                <a:tc>
                  <a:txBody>
                    <a:bodyPr/>
                    <a:lstStyle/>
                    <a:p>
                      <a:pPr marL="0" marR="0">
                        <a:lnSpc>
                          <a:spcPct val="115000"/>
                        </a:lnSpc>
                        <a:spcBef>
                          <a:spcPts val="0"/>
                        </a:spcBef>
                        <a:spcAft>
                          <a:spcPts val="0"/>
                        </a:spcAft>
                      </a:pPr>
                      <a:r>
                        <a:rPr lang="en-US" sz="1800" dirty="0">
                          <a:solidFill>
                            <a:schemeClr val="tx1"/>
                          </a:solidFill>
                          <a:effectLst/>
                        </a:rPr>
                        <a:t>Responsible Organization</a:t>
                      </a:r>
                      <a:endParaRPr lang="en-US" sz="1800" dirty="0">
                        <a:solidFill>
                          <a:schemeClr val="tx1"/>
                        </a:solidFill>
                        <a:effectLst/>
                        <a:latin typeface="Calibri"/>
                        <a:ea typeface="Calibri"/>
                        <a:cs typeface="Times New Roman"/>
                      </a:endParaRPr>
                    </a:p>
                  </a:txBody>
                  <a:tcPr marL="57894" marR="578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800" dirty="0">
                          <a:solidFill>
                            <a:schemeClr val="tx1"/>
                          </a:solidFill>
                          <a:effectLst/>
                        </a:rPr>
                        <a:t>OCLC</a:t>
                      </a:r>
                      <a:r>
                        <a:rPr lang="en-US" sz="1800" dirty="0" smtClean="0">
                          <a:solidFill>
                            <a:schemeClr val="tx1"/>
                          </a:solidFill>
                          <a:effectLst/>
                        </a:rPr>
                        <a:t>.</a:t>
                      </a:r>
                      <a:endParaRPr lang="en-US" sz="1800" dirty="0">
                        <a:solidFill>
                          <a:schemeClr val="tx1"/>
                        </a:solidFill>
                        <a:effectLst/>
                        <a:latin typeface="Calibri"/>
                        <a:ea typeface="Calibri"/>
                        <a:cs typeface="Times New Roman"/>
                      </a:endParaRPr>
                    </a:p>
                  </a:txBody>
                  <a:tcPr marL="57894" marR="578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800" dirty="0">
                          <a:solidFill>
                            <a:schemeClr val="tx1"/>
                          </a:solidFill>
                          <a:effectLst/>
                        </a:rPr>
                        <a:t>Ex </a:t>
                      </a:r>
                      <a:r>
                        <a:rPr lang="en-US" sz="1800" dirty="0" smtClean="0">
                          <a:solidFill>
                            <a:schemeClr val="tx1"/>
                          </a:solidFill>
                          <a:effectLst/>
                        </a:rPr>
                        <a:t>Libris</a:t>
                      </a:r>
                      <a:endParaRPr lang="en-US" sz="1800" dirty="0">
                        <a:solidFill>
                          <a:schemeClr val="tx1"/>
                        </a:solidFill>
                        <a:effectLst/>
                        <a:latin typeface="Calibri"/>
                        <a:ea typeface="Calibri"/>
                        <a:cs typeface="Times New Roman"/>
                      </a:endParaRPr>
                    </a:p>
                  </a:txBody>
                  <a:tcPr marL="57894" marR="578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800" dirty="0">
                          <a:solidFill>
                            <a:schemeClr val="tx1"/>
                          </a:solidFill>
                          <a:effectLst/>
                        </a:rPr>
                        <a:t>Serials Solutions</a:t>
                      </a:r>
                      <a:endParaRPr lang="en-US" sz="1800" dirty="0">
                        <a:solidFill>
                          <a:schemeClr val="tx1"/>
                        </a:solidFill>
                        <a:effectLst/>
                        <a:latin typeface="Calibri"/>
                        <a:ea typeface="Calibri"/>
                        <a:cs typeface="Times New Roman"/>
                      </a:endParaRPr>
                    </a:p>
                  </a:txBody>
                  <a:tcPr marL="57894" marR="578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800" dirty="0">
                          <a:solidFill>
                            <a:schemeClr val="tx1"/>
                          </a:solidFill>
                          <a:effectLst/>
                        </a:rPr>
                        <a:t>Innovative Interfaces, Inc</a:t>
                      </a:r>
                      <a:endParaRPr lang="en-US" sz="1800" dirty="0">
                        <a:solidFill>
                          <a:schemeClr val="tx1"/>
                        </a:solidFill>
                        <a:effectLst/>
                        <a:latin typeface="Calibri"/>
                        <a:ea typeface="Calibri"/>
                        <a:cs typeface="Times New Roman"/>
                      </a:endParaRPr>
                    </a:p>
                  </a:txBody>
                  <a:tcPr marL="57894" marR="578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tabLst>
                          <a:tab pos="1807845" algn="l"/>
                          <a:tab pos="2350770" algn="l"/>
                        </a:tabLst>
                      </a:pPr>
                      <a:r>
                        <a:rPr lang="en-US" sz="1800" dirty="0" smtClean="0">
                          <a:solidFill>
                            <a:schemeClr val="tx1"/>
                          </a:solidFill>
                          <a:effectLst/>
                        </a:rPr>
                        <a:t>Kuali Foundation</a:t>
                      </a:r>
                      <a:endParaRPr lang="en-US" sz="1800" dirty="0">
                        <a:solidFill>
                          <a:schemeClr val="tx1"/>
                        </a:solidFill>
                        <a:effectLst/>
                        <a:latin typeface="Calibri"/>
                        <a:ea typeface="Calibri"/>
                        <a:cs typeface="Times New Roman"/>
                      </a:endParaRPr>
                    </a:p>
                  </a:txBody>
                  <a:tcPr marL="57894" marR="578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44701">
                <a:tc>
                  <a:txBody>
                    <a:bodyPr/>
                    <a:lstStyle/>
                    <a:p>
                      <a:pPr marL="0" marR="0">
                        <a:lnSpc>
                          <a:spcPct val="115000"/>
                        </a:lnSpc>
                        <a:spcBef>
                          <a:spcPts val="0"/>
                        </a:spcBef>
                        <a:spcAft>
                          <a:spcPts val="0"/>
                        </a:spcAft>
                      </a:pPr>
                      <a:r>
                        <a:rPr lang="en-US" sz="1800">
                          <a:solidFill>
                            <a:schemeClr val="tx1"/>
                          </a:solidFill>
                          <a:effectLst/>
                        </a:rPr>
                        <a:t>Key precepts</a:t>
                      </a:r>
                      <a:endParaRPr lang="en-US" sz="1800">
                        <a:solidFill>
                          <a:schemeClr val="tx1"/>
                        </a:solidFill>
                        <a:effectLst/>
                        <a:latin typeface="Calibri"/>
                        <a:ea typeface="Calibri"/>
                        <a:cs typeface="Times New Roman"/>
                      </a:endParaRPr>
                    </a:p>
                  </a:txBody>
                  <a:tcPr marL="57894" marR="578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600" dirty="0">
                          <a:solidFill>
                            <a:schemeClr val="tx1"/>
                          </a:solidFill>
                          <a:effectLst/>
                        </a:rPr>
                        <a:t>Global network-level approach to management and discovery.  </a:t>
                      </a:r>
                      <a:endParaRPr lang="en-US" sz="1800" dirty="0">
                        <a:solidFill>
                          <a:schemeClr val="tx1"/>
                        </a:solidFill>
                        <a:effectLst/>
                        <a:latin typeface="Calibri"/>
                        <a:ea typeface="Calibri"/>
                        <a:cs typeface="Times New Roman"/>
                      </a:endParaRPr>
                    </a:p>
                  </a:txBody>
                  <a:tcPr marL="57894" marR="578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600" dirty="0">
                          <a:solidFill>
                            <a:schemeClr val="tx1"/>
                          </a:solidFill>
                          <a:effectLst/>
                        </a:rPr>
                        <a:t>Consolidate workflows, unified management: print, electronic, </a:t>
                      </a:r>
                      <a:r>
                        <a:rPr lang="en-US" sz="1600" dirty="0" smtClean="0">
                          <a:solidFill>
                            <a:schemeClr val="tx1"/>
                          </a:solidFill>
                          <a:effectLst/>
                        </a:rPr>
                        <a:t>digital;</a:t>
                      </a:r>
                      <a:r>
                        <a:rPr lang="en-US" sz="1600" baseline="0" dirty="0" smtClean="0">
                          <a:solidFill>
                            <a:schemeClr val="tx1"/>
                          </a:solidFill>
                          <a:effectLst/>
                        </a:rPr>
                        <a:t> Hybrid data model</a:t>
                      </a:r>
                      <a:endParaRPr lang="en-US" sz="1800" dirty="0">
                        <a:solidFill>
                          <a:schemeClr val="tx1"/>
                        </a:solidFill>
                        <a:effectLst/>
                        <a:latin typeface="Calibri"/>
                        <a:ea typeface="Calibri"/>
                        <a:cs typeface="Times New Roman"/>
                      </a:endParaRPr>
                    </a:p>
                  </a:txBody>
                  <a:tcPr marL="57894" marR="578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600" dirty="0">
                          <a:solidFill>
                            <a:schemeClr val="tx1"/>
                          </a:solidFill>
                          <a:effectLst/>
                        </a:rPr>
                        <a:t>Knowledgebase driven.  </a:t>
                      </a:r>
                      <a:r>
                        <a:rPr lang="en-US" sz="1600" dirty="0" smtClean="0">
                          <a:solidFill>
                            <a:schemeClr val="tx1"/>
                          </a:solidFill>
                          <a:effectLst/>
                        </a:rPr>
                        <a:t>Pure multi-tenant SaaS</a:t>
                      </a:r>
                      <a:endParaRPr lang="en-US" sz="1800" dirty="0">
                        <a:solidFill>
                          <a:schemeClr val="tx1"/>
                        </a:solidFill>
                        <a:effectLst/>
                        <a:latin typeface="Calibri"/>
                        <a:ea typeface="Calibri"/>
                        <a:cs typeface="Times New Roman"/>
                      </a:endParaRPr>
                    </a:p>
                  </a:txBody>
                  <a:tcPr marL="57894" marR="578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600" dirty="0">
                          <a:solidFill>
                            <a:schemeClr val="tx1"/>
                          </a:solidFill>
                          <a:effectLst/>
                        </a:rPr>
                        <a:t>Service-oriented architecture</a:t>
                      </a:r>
                      <a:endParaRPr lang="en-US" sz="1800" dirty="0">
                        <a:solidFill>
                          <a:schemeClr val="tx1"/>
                        </a:solidFill>
                        <a:effectLst/>
                      </a:endParaRPr>
                    </a:p>
                    <a:p>
                      <a:pPr marL="0" marR="0">
                        <a:lnSpc>
                          <a:spcPct val="115000"/>
                        </a:lnSpc>
                        <a:spcBef>
                          <a:spcPts val="0"/>
                        </a:spcBef>
                        <a:spcAft>
                          <a:spcPts val="0"/>
                        </a:spcAft>
                      </a:pPr>
                      <a:r>
                        <a:rPr lang="en-US" sz="1600" dirty="0">
                          <a:solidFill>
                            <a:schemeClr val="tx1"/>
                          </a:solidFill>
                          <a:effectLst/>
                        </a:rPr>
                        <a:t>Technology uplift for Millennium ILS. More open source components, consolidated modules and workflows</a:t>
                      </a:r>
                      <a:endParaRPr lang="en-US" sz="1800" dirty="0">
                        <a:solidFill>
                          <a:schemeClr val="tx1"/>
                        </a:solidFill>
                        <a:effectLst/>
                        <a:latin typeface="Calibri"/>
                        <a:ea typeface="Calibri"/>
                        <a:cs typeface="Times New Roman"/>
                      </a:endParaRPr>
                    </a:p>
                  </a:txBody>
                  <a:tcPr marL="57894" marR="578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600" dirty="0">
                          <a:solidFill>
                            <a:schemeClr val="tx1"/>
                          </a:solidFill>
                          <a:effectLst/>
                        </a:rPr>
                        <a:t>Manage library resources in a format agnostic approach.  Integration into the broader academic enterprise infrastructure</a:t>
                      </a:r>
                      <a:endParaRPr lang="en-US" sz="1800" dirty="0">
                        <a:solidFill>
                          <a:schemeClr val="tx1"/>
                        </a:solidFill>
                        <a:effectLst/>
                        <a:latin typeface="Calibri"/>
                        <a:ea typeface="Calibri"/>
                        <a:cs typeface="Times New Roman"/>
                      </a:endParaRPr>
                    </a:p>
                  </a:txBody>
                  <a:tcPr marL="57894" marR="578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21309">
                <a:tc>
                  <a:txBody>
                    <a:bodyPr/>
                    <a:lstStyle/>
                    <a:p>
                      <a:pPr marL="0" marR="0">
                        <a:lnSpc>
                          <a:spcPct val="115000"/>
                        </a:lnSpc>
                        <a:spcBef>
                          <a:spcPts val="0"/>
                        </a:spcBef>
                        <a:spcAft>
                          <a:spcPts val="0"/>
                        </a:spcAft>
                      </a:pPr>
                      <a:r>
                        <a:rPr lang="en-US" sz="1800">
                          <a:solidFill>
                            <a:schemeClr val="tx1"/>
                          </a:solidFill>
                          <a:effectLst/>
                        </a:rPr>
                        <a:t>Software model</a:t>
                      </a:r>
                      <a:endParaRPr lang="en-US" sz="1800">
                        <a:solidFill>
                          <a:schemeClr val="tx1"/>
                        </a:solidFill>
                        <a:effectLst/>
                        <a:latin typeface="Calibri"/>
                        <a:ea typeface="Calibri"/>
                        <a:cs typeface="Times New Roman"/>
                      </a:endParaRPr>
                    </a:p>
                  </a:txBody>
                  <a:tcPr marL="57894" marR="578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600">
                          <a:solidFill>
                            <a:schemeClr val="tx1"/>
                          </a:solidFill>
                          <a:effectLst/>
                        </a:rPr>
                        <a:t>Proprietary</a:t>
                      </a:r>
                      <a:endParaRPr lang="en-US" sz="1800">
                        <a:solidFill>
                          <a:schemeClr val="tx1"/>
                        </a:solidFill>
                        <a:effectLst/>
                        <a:latin typeface="Calibri"/>
                        <a:ea typeface="Calibri"/>
                        <a:cs typeface="Times New Roman"/>
                      </a:endParaRPr>
                    </a:p>
                  </a:txBody>
                  <a:tcPr marL="57894" marR="578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600">
                          <a:solidFill>
                            <a:schemeClr val="tx1"/>
                          </a:solidFill>
                          <a:effectLst/>
                        </a:rPr>
                        <a:t>Proprietary</a:t>
                      </a:r>
                      <a:endParaRPr lang="en-US" sz="1800">
                        <a:solidFill>
                          <a:schemeClr val="tx1"/>
                        </a:solidFill>
                        <a:effectLst/>
                        <a:latin typeface="Calibri"/>
                        <a:ea typeface="Calibri"/>
                        <a:cs typeface="Times New Roman"/>
                      </a:endParaRPr>
                    </a:p>
                  </a:txBody>
                  <a:tcPr marL="57894" marR="578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600">
                          <a:solidFill>
                            <a:schemeClr val="tx1"/>
                          </a:solidFill>
                          <a:effectLst/>
                        </a:rPr>
                        <a:t>Proprietary</a:t>
                      </a:r>
                      <a:endParaRPr lang="en-US" sz="1800">
                        <a:solidFill>
                          <a:schemeClr val="tx1"/>
                        </a:solidFill>
                        <a:effectLst/>
                        <a:latin typeface="Calibri"/>
                        <a:ea typeface="Calibri"/>
                        <a:cs typeface="Times New Roman"/>
                      </a:endParaRPr>
                    </a:p>
                  </a:txBody>
                  <a:tcPr marL="57894" marR="578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600">
                          <a:solidFill>
                            <a:schemeClr val="tx1"/>
                          </a:solidFill>
                          <a:effectLst/>
                        </a:rPr>
                        <a:t>Proprietary</a:t>
                      </a:r>
                      <a:endParaRPr lang="en-US" sz="1800">
                        <a:solidFill>
                          <a:schemeClr val="tx1"/>
                        </a:solidFill>
                        <a:effectLst/>
                        <a:latin typeface="Calibri"/>
                        <a:ea typeface="Calibri"/>
                        <a:cs typeface="Times New Roman"/>
                      </a:endParaRPr>
                    </a:p>
                  </a:txBody>
                  <a:tcPr marL="57894" marR="578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600" dirty="0">
                          <a:solidFill>
                            <a:schemeClr val="tx1"/>
                          </a:solidFill>
                          <a:effectLst/>
                        </a:rPr>
                        <a:t>Open Source</a:t>
                      </a:r>
                      <a:endParaRPr lang="en-US" sz="1800" dirty="0">
                        <a:solidFill>
                          <a:schemeClr val="tx1"/>
                        </a:solidFill>
                        <a:effectLst/>
                        <a:latin typeface="Calibri"/>
                        <a:ea typeface="Calibri"/>
                        <a:cs typeface="Times New Roman"/>
                      </a:endParaRPr>
                    </a:p>
                  </a:txBody>
                  <a:tcPr marL="57894" marR="578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32570760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a:t>
            </a:r>
            <a:r>
              <a:rPr lang="en-US" baseline="0" dirty="0" smtClean="0"/>
              <a:t> Schedule</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311735302"/>
              </p:ext>
            </p:extLst>
          </p:nvPr>
        </p:nvGraphicFramePr>
        <p:xfrm>
          <a:off x="357947" y="1752601"/>
          <a:ext cx="8481253" cy="4876799"/>
        </p:xfrm>
        <a:graphic>
          <a:graphicData uri="http://schemas.openxmlformats.org/drawingml/2006/table">
            <a:tbl>
              <a:tblPr firstRow="1" firstCol="1" bandRow="1">
                <a:tableStyleId>{5C22544A-7EE6-4342-B048-85BDC9FD1C3A}</a:tableStyleId>
              </a:tblPr>
              <a:tblGrid>
                <a:gridCol w="1595483"/>
                <a:gridCol w="1427538"/>
                <a:gridCol w="1679456"/>
                <a:gridCol w="1679456"/>
                <a:gridCol w="2099320"/>
              </a:tblGrid>
              <a:tr h="1199086">
                <a:tc>
                  <a:txBody>
                    <a:bodyPr/>
                    <a:lstStyle/>
                    <a:p>
                      <a:pPr marL="0" marR="0">
                        <a:lnSpc>
                          <a:spcPct val="115000"/>
                        </a:lnSpc>
                        <a:spcBef>
                          <a:spcPts val="0"/>
                        </a:spcBef>
                        <a:spcAft>
                          <a:spcPts val="0"/>
                        </a:spcAft>
                      </a:pPr>
                      <a:r>
                        <a:rPr lang="en-US" sz="1800" dirty="0">
                          <a:solidFill>
                            <a:schemeClr val="tx1"/>
                          </a:solidFill>
                          <a:effectLst/>
                        </a:rPr>
                        <a:t>WorldShare Management Services</a:t>
                      </a:r>
                      <a:endParaRPr lang="en-US" sz="1800" dirty="0">
                        <a:solidFill>
                          <a:schemeClr val="tx1"/>
                        </a:solidFill>
                        <a:effectLst/>
                        <a:latin typeface="Calibri"/>
                        <a:ea typeface="Calibri"/>
                        <a:cs typeface="Times New Roman"/>
                      </a:endParaRPr>
                    </a:p>
                  </a:txBody>
                  <a:tcPr marL="57894" marR="578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800" dirty="0">
                          <a:solidFill>
                            <a:schemeClr val="tx1"/>
                          </a:solidFill>
                          <a:effectLst/>
                        </a:rPr>
                        <a:t>Alma</a:t>
                      </a:r>
                      <a:endParaRPr lang="en-US" sz="1800" dirty="0">
                        <a:solidFill>
                          <a:schemeClr val="tx1"/>
                        </a:solidFill>
                        <a:effectLst/>
                        <a:latin typeface="Calibri"/>
                        <a:ea typeface="Calibri"/>
                        <a:cs typeface="Times New Roman"/>
                      </a:endParaRPr>
                    </a:p>
                  </a:txBody>
                  <a:tcPr marL="57894" marR="578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800" dirty="0">
                          <a:solidFill>
                            <a:schemeClr val="tx1"/>
                          </a:solidFill>
                          <a:effectLst/>
                        </a:rPr>
                        <a:t>Intota</a:t>
                      </a:r>
                      <a:endParaRPr lang="en-US" sz="1800" dirty="0">
                        <a:solidFill>
                          <a:schemeClr val="tx1"/>
                        </a:solidFill>
                        <a:effectLst/>
                        <a:latin typeface="Calibri"/>
                        <a:ea typeface="Calibri"/>
                        <a:cs typeface="Times New Roman"/>
                      </a:endParaRPr>
                    </a:p>
                  </a:txBody>
                  <a:tcPr marL="57894" marR="578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800" dirty="0">
                          <a:solidFill>
                            <a:schemeClr val="tx1"/>
                          </a:solidFill>
                          <a:effectLst/>
                        </a:rPr>
                        <a:t>Sierra Services Platform</a:t>
                      </a:r>
                      <a:endParaRPr lang="en-US" sz="1800" dirty="0">
                        <a:solidFill>
                          <a:schemeClr val="tx1"/>
                        </a:solidFill>
                        <a:effectLst/>
                        <a:latin typeface="Calibri"/>
                        <a:ea typeface="Calibri"/>
                        <a:cs typeface="Times New Roman"/>
                      </a:endParaRPr>
                    </a:p>
                  </a:txBody>
                  <a:tcPr marL="57894" marR="578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800" dirty="0">
                          <a:solidFill>
                            <a:schemeClr val="tx1"/>
                          </a:solidFill>
                          <a:effectLst/>
                        </a:rPr>
                        <a:t>Kuali OLE</a:t>
                      </a:r>
                      <a:endParaRPr lang="en-US" sz="1800" dirty="0">
                        <a:solidFill>
                          <a:schemeClr val="tx1"/>
                        </a:solidFill>
                        <a:effectLst/>
                        <a:latin typeface="Calibri"/>
                        <a:ea typeface="Calibri"/>
                        <a:cs typeface="Times New Roman"/>
                      </a:endParaRPr>
                    </a:p>
                  </a:txBody>
                  <a:tcPr marL="57894" marR="578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97868">
                <a:tc>
                  <a:txBody>
                    <a:bodyPr/>
                    <a:lstStyle/>
                    <a:p>
                      <a:pPr marL="0" marR="0" lvl="0" indent="0">
                        <a:lnSpc>
                          <a:spcPct val="115000"/>
                        </a:lnSpc>
                        <a:spcBef>
                          <a:spcPts val="0"/>
                        </a:spcBef>
                        <a:spcAft>
                          <a:spcPts val="0"/>
                        </a:spcAft>
                        <a:buFont typeface="Symbol"/>
                        <a:buNone/>
                      </a:pPr>
                      <a:r>
                        <a:rPr lang="en-US" b="0" dirty="0" smtClean="0">
                          <a:solidFill>
                            <a:schemeClr val="tx1"/>
                          </a:solidFill>
                        </a:rPr>
                        <a:t>General Release in July 2011</a:t>
                      </a:r>
                    </a:p>
                    <a:p>
                      <a:pPr marL="0" marR="0" lvl="0" indent="0">
                        <a:lnSpc>
                          <a:spcPct val="115000"/>
                        </a:lnSpc>
                        <a:spcBef>
                          <a:spcPts val="0"/>
                        </a:spcBef>
                        <a:spcAft>
                          <a:spcPts val="0"/>
                        </a:spcAft>
                        <a:buFont typeface="Symbol"/>
                        <a:buNone/>
                      </a:pPr>
                      <a:r>
                        <a:rPr lang="en-US" b="0" dirty="0" smtClean="0">
                          <a:solidFill>
                            <a:schemeClr val="tx1"/>
                          </a:solidFill>
                        </a:rPr>
                        <a:t>38</a:t>
                      </a:r>
                      <a:r>
                        <a:rPr lang="en-US" b="0" baseline="0" dirty="0" smtClean="0">
                          <a:solidFill>
                            <a:schemeClr val="tx1"/>
                          </a:solidFill>
                        </a:rPr>
                        <a:t> now in production</a:t>
                      </a:r>
                    </a:p>
                    <a:p>
                      <a:pPr marL="0" marR="0" lvl="0" indent="0">
                        <a:lnSpc>
                          <a:spcPct val="115000"/>
                        </a:lnSpc>
                        <a:spcBef>
                          <a:spcPts val="0"/>
                        </a:spcBef>
                        <a:spcAft>
                          <a:spcPts val="0"/>
                        </a:spcAft>
                        <a:buFont typeface="Symbol"/>
                        <a:buNone/>
                      </a:pPr>
                      <a:endParaRPr lang="en-US" dirty="0">
                        <a:solidFill>
                          <a:schemeClr val="tx1"/>
                        </a:solidFill>
                      </a:endParaRPr>
                    </a:p>
                  </a:txBody>
                  <a:tcPr marL="37522" marR="375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nSpc>
                          <a:spcPct val="115000"/>
                        </a:lnSpc>
                        <a:spcBef>
                          <a:spcPts val="0"/>
                        </a:spcBef>
                        <a:spcAft>
                          <a:spcPts val="0"/>
                        </a:spcAft>
                        <a:buFont typeface="Arial" pitchFamily="34" charset="0"/>
                        <a:buNone/>
                      </a:pPr>
                      <a:r>
                        <a:rPr lang="en-US" dirty="0" smtClean="0"/>
                        <a:t>Development partners now in Release 5</a:t>
                      </a:r>
                    </a:p>
                    <a:p>
                      <a:pPr marL="0" marR="0" indent="0">
                        <a:lnSpc>
                          <a:spcPct val="115000"/>
                        </a:lnSpc>
                        <a:spcBef>
                          <a:spcPts val="0"/>
                        </a:spcBef>
                        <a:spcAft>
                          <a:spcPts val="0"/>
                        </a:spcAft>
                        <a:buFont typeface="Arial" pitchFamily="34" charset="0"/>
                        <a:buNone/>
                      </a:pPr>
                      <a:r>
                        <a:rPr lang="en-US" dirty="0" smtClean="0"/>
                        <a:t>General Release expected mid-2012</a:t>
                      </a:r>
                      <a:endParaRPr lang="en-US" dirty="0"/>
                    </a:p>
                  </a:txBody>
                  <a:tcPr marL="37522" marR="375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nSpc>
                          <a:spcPct val="115000"/>
                        </a:lnSpc>
                        <a:spcBef>
                          <a:spcPts val="0"/>
                        </a:spcBef>
                        <a:spcAft>
                          <a:spcPts val="0"/>
                        </a:spcAft>
                        <a:buFont typeface="Symbol"/>
                        <a:buNone/>
                      </a:pPr>
                      <a:r>
                        <a:rPr lang="en-US" dirty="0" smtClean="0"/>
                        <a:t>Phase </a:t>
                      </a:r>
                      <a:r>
                        <a:rPr lang="en-US" dirty="0"/>
                        <a:t>I: </a:t>
                      </a:r>
                      <a:r>
                        <a:rPr lang="en-US" dirty="0" smtClean="0"/>
                        <a:t> Late in 2012;</a:t>
                      </a:r>
                    </a:p>
                    <a:p>
                      <a:pPr marL="0" marR="0" lvl="0" indent="0">
                        <a:lnSpc>
                          <a:spcPct val="115000"/>
                        </a:lnSpc>
                        <a:spcBef>
                          <a:spcPts val="0"/>
                        </a:spcBef>
                        <a:spcAft>
                          <a:spcPts val="0"/>
                        </a:spcAft>
                        <a:buFont typeface="Symbol"/>
                        <a:buNone/>
                      </a:pPr>
                      <a:r>
                        <a:rPr lang="en-US" dirty="0" smtClean="0"/>
                        <a:t>Libraries</a:t>
                      </a:r>
                      <a:r>
                        <a:rPr lang="en-US" baseline="0" dirty="0" smtClean="0"/>
                        <a:t> in production by 2014</a:t>
                      </a:r>
                      <a:endParaRPr lang="en-US" dirty="0"/>
                    </a:p>
                  </a:txBody>
                  <a:tcPr marL="37522" marR="375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nSpc>
                          <a:spcPct val="115000"/>
                        </a:lnSpc>
                        <a:spcBef>
                          <a:spcPts val="0"/>
                        </a:spcBef>
                        <a:spcAft>
                          <a:spcPts val="0"/>
                        </a:spcAft>
                        <a:buFont typeface="Symbol"/>
                        <a:buNone/>
                      </a:pPr>
                      <a:r>
                        <a:rPr lang="en-US" dirty="0" smtClean="0"/>
                        <a:t>Phase 1: Mid-2012</a:t>
                      </a:r>
                      <a:r>
                        <a:rPr lang="en-US" baseline="0" dirty="0" smtClean="0"/>
                        <a:t> with full Millennium functionality; subsequent phases that expand model</a:t>
                      </a:r>
                      <a:endParaRPr lang="en-US" dirty="0" smtClean="0"/>
                    </a:p>
                  </a:txBody>
                  <a:tcPr marL="37522" marR="375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nSpc>
                          <a:spcPct val="115000"/>
                        </a:lnSpc>
                        <a:spcBef>
                          <a:spcPts val="0"/>
                        </a:spcBef>
                        <a:spcAft>
                          <a:spcPts val="0"/>
                        </a:spcAft>
                        <a:buFont typeface="Symbol"/>
                        <a:buNone/>
                      </a:pPr>
                      <a:r>
                        <a:rPr lang="en-US" dirty="0"/>
                        <a:t> </a:t>
                      </a:r>
                      <a:r>
                        <a:rPr lang="en-US" dirty="0" smtClean="0"/>
                        <a:t>Version 1.0 expected Dec 2012</a:t>
                      </a:r>
                    </a:p>
                    <a:p>
                      <a:pPr marL="0" marR="0" lvl="0" indent="0">
                        <a:lnSpc>
                          <a:spcPct val="115000"/>
                        </a:lnSpc>
                        <a:spcBef>
                          <a:spcPts val="0"/>
                        </a:spcBef>
                        <a:spcAft>
                          <a:spcPts val="0"/>
                        </a:spcAft>
                        <a:buFont typeface="Symbol"/>
                        <a:buNone/>
                      </a:pPr>
                      <a:r>
                        <a:rPr lang="en-US" dirty="0" smtClean="0"/>
                        <a:t>Partners begin migration</a:t>
                      </a:r>
                      <a:r>
                        <a:rPr lang="en-US" baseline="0" dirty="0" smtClean="0"/>
                        <a:t> in 2013</a:t>
                      </a:r>
                      <a:endParaRPr lang="en-US" dirty="0"/>
                    </a:p>
                  </a:txBody>
                  <a:tcPr marL="37522" marR="375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79845">
                <a:tc>
                  <a:txBody>
                    <a:bodyPr/>
                    <a:lstStyle/>
                    <a:p>
                      <a:pPr marL="0" marR="0" lvl="0" indent="0">
                        <a:lnSpc>
                          <a:spcPct val="115000"/>
                        </a:lnSpc>
                        <a:spcBef>
                          <a:spcPts val="0"/>
                        </a:spcBef>
                        <a:spcAft>
                          <a:spcPts val="0"/>
                        </a:spcAft>
                        <a:buFont typeface="Symbol"/>
                        <a:buNone/>
                      </a:pPr>
                      <a:endParaRPr lang="en-US" dirty="0"/>
                    </a:p>
                  </a:txBody>
                  <a:tcPr marL="37522" marR="375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nSpc>
                          <a:spcPct val="115000"/>
                        </a:lnSpc>
                        <a:spcBef>
                          <a:spcPts val="0"/>
                        </a:spcBef>
                        <a:spcAft>
                          <a:spcPts val="0"/>
                        </a:spcAft>
                        <a:buFont typeface="Arial" pitchFamily="34" charset="0"/>
                        <a:buNone/>
                      </a:pPr>
                      <a:endParaRPr lang="en-US" dirty="0"/>
                    </a:p>
                  </a:txBody>
                  <a:tcPr marL="37522" marR="375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nSpc>
                          <a:spcPct val="115000"/>
                        </a:lnSpc>
                        <a:spcBef>
                          <a:spcPts val="0"/>
                        </a:spcBef>
                        <a:spcAft>
                          <a:spcPts val="0"/>
                        </a:spcAft>
                        <a:buFont typeface="Symbol"/>
                        <a:buNone/>
                      </a:pPr>
                      <a:endParaRPr lang="en-US" dirty="0"/>
                    </a:p>
                  </a:txBody>
                  <a:tcPr marL="37522" marR="375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nSpc>
                          <a:spcPct val="115000"/>
                        </a:lnSpc>
                        <a:spcBef>
                          <a:spcPts val="0"/>
                        </a:spcBef>
                        <a:spcAft>
                          <a:spcPts val="0"/>
                        </a:spcAft>
                        <a:buFont typeface="Symbol"/>
                        <a:buNone/>
                      </a:pPr>
                      <a:endParaRPr lang="en-US" dirty="0"/>
                    </a:p>
                  </a:txBody>
                  <a:tcPr marL="37522" marR="375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nSpc>
                          <a:spcPct val="115000"/>
                        </a:lnSpc>
                        <a:spcBef>
                          <a:spcPts val="0"/>
                        </a:spcBef>
                        <a:spcAft>
                          <a:spcPts val="0"/>
                        </a:spcAft>
                        <a:buFont typeface="Symbol"/>
                        <a:buNone/>
                      </a:pPr>
                      <a:endParaRPr lang="en-US" dirty="0"/>
                    </a:p>
                  </a:txBody>
                  <a:tcPr marL="37522" marR="375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052071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Key Context: Libraries in Transition</a:t>
            </a:r>
            <a:endParaRPr lang="en-US" dirty="0"/>
          </a:p>
        </p:txBody>
      </p:sp>
      <p:sp>
        <p:nvSpPr>
          <p:cNvPr id="3" name="Content Placeholder 2"/>
          <p:cNvSpPr>
            <a:spLocks noGrp="1"/>
          </p:cNvSpPr>
          <p:nvPr>
            <p:ph sz="quarter" idx="1"/>
          </p:nvPr>
        </p:nvSpPr>
        <p:spPr/>
        <p:txBody>
          <a:bodyPr>
            <a:normAutofit fontScale="85000" lnSpcReduction="20000"/>
          </a:bodyPr>
          <a:lstStyle/>
          <a:p>
            <a:r>
              <a:rPr lang="en-US" dirty="0" smtClean="0"/>
              <a:t>Academic Shift from Print</a:t>
            </a:r>
            <a:r>
              <a:rPr lang="en-US" baseline="0" dirty="0" smtClean="0"/>
              <a:t> &gt; Electronic</a:t>
            </a:r>
          </a:p>
          <a:p>
            <a:pPr lvl="1"/>
            <a:r>
              <a:rPr lang="en-US" dirty="0" smtClean="0"/>
              <a:t>E-journal transition largely complete</a:t>
            </a:r>
          </a:p>
          <a:p>
            <a:pPr lvl="1"/>
            <a:r>
              <a:rPr lang="en-US" dirty="0" smtClean="0"/>
              <a:t>Circulation of print collections slowing</a:t>
            </a:r>
          </a:p>
          <a:p>
            <a:pPr lvl="1"/>
            <a:r>
              <a:rPr lang="en-US" baseline="0" dirty="0" smtClean="0"/>
              <a:t>E-books now in play (consultation &gt; reading)</a:t>
            </a:r>
          </a:p>
          <a:p>
            <a:r>
              <a:rPr lang="en-US" dirty="0" smtClean="0"/>
              <a:t>Public: Emphasis on Patron Engagement</a:t>
            </a:r>
          </a:p>
          <a:p>
            <a:pPr lvl="1"/>
            <a:r>
              <a:rPr lang="en-US" dirty="0" smtClean="0"/>
              <a:t>Increased pressure on physical facilities </a:t>
            </a:r>
          </a:p>
          <a:p>
            <a:pPr lvl="1"/>
            <a:r>
              <a:rPr lang="en-US" baseline="0" dirty="0" smtClean="0"/>
              <a:t>Increased circulation</a:t>
            </a:r>
            <a:r>
              <a:rPr lang="en-US" dirty="0" smtClean="0"/>
              <a:t> of print collections</a:t>
            </a:r>
          </a:p>
          <a:p>
            <a:pPr lvl="1"/>
            <a:r>
              <a:rPr lang="en-US" baseline="0" dirty="0" smtClean="0"/>
              <a:t>Dramatic</a:t>
            </a:r>
            <a:r>
              <a:rPr lang="en-US" dirty="0" smtClean="0"/>
              <a:t> increase in interest in e-books</a:t>
            </a:r>
          </a:p>
          <a:p>
            <a:r>
              <a:rPr lang="en-US" baseline="0" dirty="0" smtClean="0"/>
              <a:t>All libraries:</a:t>
            </a:r>
          </a:p>
          <a:p>
            <a:pPr lvl="1"/>
            <a:r>
              <a:rPr lang="en-US" baseline="0" dirty="0" smtClean="0"/>
              <a:t>Need</a:t>
            </a:r>
            <a:r>
              <a:rPr lang="en-US" dirty="0" smtClean="0"/>
              <a:t> better tools for access to complex multi-format collections</a:t>
            </a:r>
            <a:endParaRPr lang="en-US" baseline="0" dirty="0" smtClean="0"/>
          </a:p>
          <a:p>
            <a:pPr lvl="1"/>
            <a:r>
              <a:rPr lang="en-US" baseline="0" dirty="0" smtClean="0"/>
              <a:t>Strong emphasis on digitizing local collections</a:t>
            </a:r>
          </a:p>
          <a:p>
            <a:pPr lvl="1"/>
            <a:r>
              <a:rPr lang="en-US" baseline="0" dirty="0" smtClean="0"/>
              <a:t>Demands for enterprise integration and  interoperability</a:t>
            </a:r>
          </a:p>
        </p:txBody>
      </p:sp>
    </p:spTree>
    <p:extLst>
      <p:ext uri="{BB962C8B-B14F-4D97-AF65-F5344CB8AC3E}">
        <p14:creationId xmlns:p14="http://schemas.microsoft.com/office/powerpoint/2010/main" val="345965020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Development / Deployment perspective</a:t>
            </a:r>
            <a:endParaRPr lang="en-US" dirty="0"/>
          </a:p>
        </p:txBody>
      </p:sp>
      <p:sp>
        <p:nvSpPr>
          <p:cNvPr id="3" name="Text Placeholder 2"/>
          <p:cNvSpPr>
            <a:spLocks noGrp="1"/>
          </p:cNvSpPr>
          <p:nvPr>
            <p:ph type="body" idx="4294967295"/>
          </p:nvPr>
        </p:nvSpPr>
        <p:spPr/>
        <p:txBody>
          <a:bodyPr/>
          <a:lstStyle/>
          <a:p>
            <a:r>
              <a:rPr lang="en-US" dirty="0" smtClean="0"/>
              <a:t>Beginning</a:t>
            </a:r>
            <a:r>
              <a:rPr lang="en-US" baseline="0" dirty="0" smtClean="0"/>
              <a:t> of a new cycle of transition</a:t>
            </a:r>
          </a:p>
          <a:p>
            <a:r>
              <a:rPr lang="en-US" baseline="0" dirty="0" smtClean="0"/>
              <a:t>Over the course of the next decade, academic libraries will replace their current legacy products with new platforms</a:t>
            </a:r>
          </a:p>
          <a:p>
            <a:r>
              <a:rPr lang="en-US" baseline="0" dirty="0" smtClean="0"/>
              <a:t>Not just a change of technology but a substantial change in the ways that libraries manage their resources and deliver their services</a:t>
            </a:r>
            <a:endParaRPr lang="en-US" dirty="0"/>
          </a:p>
        </p:txBody>
      </p:sp>
    </p:spTree>
    <p:extLst>
      <p:ext uri="{BB962C8B-B14F-4D97-AF65-F5344CB8AC3E}">
        <p14:creationId xmlns:p14="http://schemas.microsoft.com/office/powerpoint/2010/main" val="5782593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Recent ILS Industry Contracts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085631250"/>
              </p:ext>
            </p:extLst>
          </p:nvPr>
        </p:nvGraphicFramePr>
        <p:xfrm>
          <a:off x="0" y="1447791"/>
          <a:ext cx="9144001" cy="5410208"/>
        </p:xfrm>
        <a:graphic>
          <a:graphicData uri="http://schemas.openxmlformats.org/drawingml/2006/table">
            <a:tbl>
              <a:tblPr>
                <a:tableStyleId>{5C22544A-7EE6-4342-B048-85BDC9FD1C3A}</a:tableStyleId>
              </a:tblPr>
              <a:tblGrid>
                <a:gridCol w="2466327"/>
                <a:gridCol w="4324427"/>
                <a:gridCol w="81146"/>
                <a:gridCol w="811465"/>
                <a:gridCol w="649171"/>
                <a:gridCol w="811465"/>
              </a:tblGrid>
              <a:tr h="338138">
                <a:tc>
                  <a:txBody>
                    <a:bodyPr/>
                    <a:lstStyle/>
                    <a:p>
                      <a:pPr algn="l" fontAlgn="t"/>
                      <a:r>
                        <a:rPr lang="en-US" sz="1800" b="1" i="0" u="none" strike="noStrike" dirty="0" smtClean="0">
                          <a:solidFill>
                            <a:srgbClr val="000000"/>
                          </a:solidFill>
                          <a:effectLst/>
                          <a:latin typeface="+mn-lt"/>
                        </a:rPr>
                        <a:t>Company</a:t>
                      </a:r>
                      <a:endParaRPr lang="en-US" sz="1800" b="1" i="0" u="none" strike="noStrike" dirty="0">
                        <a:solidFill>
                          <a:srgbClr val="000000"/>
                        </a:solidFill>
                        <a:effectLst/>
                        <a:latin typeface="+mn-lt"/>
                      </a:endParaRPr>
                    </a:p>
                  </a:txBody>
                  <a:tcPr marL="9525" marR="9525" marT="9525" marB="0"/>
                </a:tc>
                <a:tc>
                  <a:txBody>
                    <a:bodyPr/>
                    <a:lstStyle/>
                    <a:p>
                      <a:pPr algn="l" fontAlgn="t"/>
                      <a:r>
                        <a:rPr lang="en-US" sz="1800" b="1" i="0" u="none" strike="noStrike" dirty="0" smtClean="0">
                          <a:solidFill>
                            <a:srgbClr val="000000"/>
                          </a:solidFill>
                          <a:effectLst/>
                          <a:latin typeface="+mn-lt"/>
                        </a:rPr>
                        <a:t>Product</a:t>
                      </a:r>
                      <a:endParaRPr lang="en-US" sz="1800" b="1" i="0" u="none" strike="noStrike" dirty="0">
                        <a:solidFill>
                          <a:srgbClr val="000000"/>
                        </a:solidFill>
                        <a:effectLst/>
                        <a:latin typeface="+mn-lt"/>
                      </a:endParaRPr>
                    </a:p>
                  </a:txBody>
                  <a:tcPr marL="9525" marR="9525" marT="9525" marB="0"/>
                </a:tc>
                <a:tc>
                  <a:txBody>
                    <a:bodyPr/>
                    <a:lstStyle/>
                    <a:p>
                      <a:pPr algn="l" fontAlgn="b"/>
                      <a:endParaRPr lang="en-US" sz="1800" b="1" i="0" u="none" strike="noStrike" dirty="0">
                        <a:solidFill>
                          <a:srgbClr val="000000"/>
                        </a:solidFill>
                        <a:effectLst/>
                        <a:latin typeface="+mn-lt"/>
                      </a:endParaRPr>
                    </a:p>
                  </a:txBody>
                  <a:tcPr marL="9525" marR="9525" marT="9525" marB="0" anchor="b"/>
                </a:tc>
                <a:tc>
                  <a:txBody>
                    <a:bodyPr/>
                    <a:lstStyle/>
                    <a:p>
                      <a:pPr algn="l" fontAlgn="t"/>
                      <a:r>
                        <a:rPr lang="en-US" sz="1800" b="1" i="0" u="none" strike="noStrike" dirty="0" smtClean="0">
                          <a:solidFill>
                            <a:srgbClr val="000000"/>
                          </a:solidFill>
                          <a:effectLst/>
                          <a:latin typeface="+mn-lt"/>
                        </a:rPr>
                        <a:t>2009</a:t>
                      </a:r>
                      <a:endParaRPr lang="en-US" sz="1800" b="1" i="0" u="none" strike="noStrike" dirty="0">
                        <a:solidFill>
                          <a:srgbClr val="000000"/>
                        </a:solidFill>
                        <a:effectLst/>
                        <a:latin typeface="+mn-lt"/>
                      </a:endParaRPr>
                    </a:p>
                  </a:txBody>
                  <a:tcPr marL="9525" marR="9525" marT="9525" marB="0"/>
                </a:tc>
                <a:tc>
                  <a:txBody>
                    <a:bodyPr/>
                    <a:lstStyle/>
                    <a:p>
                      <a:pPr algn="r" fontAlgn="t"/>
                      <a:r>
                        <a:rPr lang="en-US" sz="1800" b="1" i="0" u="none" strike="noStrike" dirty="0" smtClean="0">
                          <a:solidFill>
                            <a:srgbClr val="000000"/>
                          </a:solidFill>
                          <a:effectLst/>
                          <a:latin typeface="+mn-lt"/>
                        </a:rPr>
                        <a:t>2010</a:t>
                      </a:r>
                      <a:endParaRPr lang="en-US" sz="1800" b="1" i="0" u="none" strike="noStrike" dirty="0">
                        <a:solidFill>
                          <a:srgbClr val="000000"/>
                        </a:solidFill>
                        <a:effectLst/>
                        <a:latin typeface="+mn-lt"/>
                      </a:endParaRPr>
                    </a:p>
                  </a:txBody>
                  <a:tcPr marL="9525" marR="9525" marT="9525" marB="0"/>
                </a:tc>
                <a:tc>
                  <a:txBody>
                    <a:bodyPr/>
                    <a:lstStyle/>
                    <a:p>
                      <a:pPr algn="r" fontAlgn="t"/>
                      <a:r>
                        <a:rPr lang="en-US" sz="1800" b="1" i="0" u="none" strike="noStrike" dirty="0" smtClean="0">
                          <a:solidFill>
                            <a:srgbClr val="000000"/>
                          </a:solidFill>
                          <a:effectLst/>
                          <a:latin typeface="+mn-lt"/>
                        </a:rPr>
                        <a:t>2011</a:t>
                      </a:r>
                      <a:endParaRPr lang="en-US" sz="1800" b="1" i="0" u="none" strike="noStrike" dirty="0">
                        <a:solidFill>
                          <a:srgbClr val="000000"/>
                        </a:solidFill>
                        <a:effectLst/>
                        <a:latin typeface="+mn-lt"/>
                      </a:endParaRPr>
                    </a:p>
                  </a:txBody>
                  <a:tcPr marL="9525" marR="9525" marT="9525" marB="0"/>
                </a:tc>
              </a:tr>
              <a:tr h="338138">
                <a:tc>
                  <a:txBody>
                    <a:bodyPr/>
                    <a:lstStyle/>
                    <a:p>
                      <a:pPr algn="l" fontAlgn="t"/>
                      <a:r>
                        <a:rPr lang="en-US" sz="1800" u="none" strike="noStrike" dirty="0" smtClean="0">
                          <a:effectLst/>
                          <a:latin typeface="+mn-lt"/>
                        </a:rPr>
                        <a:t>OCLC</a:t>
                      </a:r>
                      <a:endParaRPr lang="en-US" sz="1800" b="0" i="0" u="none" strike="noStrike" dirty="0">
                        <a:solidFill>
                          <a:srgbClr val="000000"/>
                        </a:solidFill>
                        <a:effectLst/>
                        <a:latin typeface="+mn-lt"/>
                      </a:endParaRPr>
                    </a:p>
                  </a:txBody>
                  <a:tcPr marL="9525" marR="9525" marT="9525" marB="0">
                    <a:solidFill>
                      <a:schemeClr val="accent1">
                        <a:lumMod val="60000"/>
                        <a:lumOff val="40000"/>
                      </a:schemeClr>
                    </a:solidFill>
                  </a:tcPr>
                </a:tc>
                <a:tc>
                  <a:txBody>
                    <a:bodyPr/>
                    <a:lstStyle/>
                    <a:p>
                      <a:pPr algn="l" fontAlgn="t"/>
                      <a:r>
                        <a:rPr lang="en-US" sz="1800" u="none" strike="noStrike" dirty="0" smtClean="0">
                          <a:effectLst/>
                          <a:latin typeface="+mn-lt"/>
                        </a:rPr>
                        <a:t>WorldShare Management Services</a:t>
                      </a:r>
                      <a:endParaRPr lang="en-US" sz="1800" b="0" i="0" u="none" strike="noStrike" dirty="0">
                        <a:solidFill>
                          <a:srgbClr val="000000"/>
                        </a:solidFill>
                        <a:effectLst/>
                        <a:latin typeface="+mn-lt"/>
                      </a:endParaRPr>
                    </a:p>
                  </a:txBody>
                  <a:tcPr marL="9525" marR="9525" marT="9525" marB="0">
                    <a:solidFill>
                      <a:schemeClr val="accent1">
                        <a:lumMod val="60000"/>
                        <a:lumOff val="40000"/>
                      </a:schemeClr>
                    </a:solidFill>
                  </a:tcPr>
                </a:tc>
                <a:tc>
                  <a:txBody>
                    <a:bodyPr/>
                    <a:lstStyle/>
                    <a:p>
                      <a:pPr algn="l" fontAlgn="b"/>
                      <a:endParaRPr lang="en-US" sz="1800" b="0" i="0" u="none" strike="noStrike" dirty="0">
                        <a:solidFill>
                          <a:srgbClr val="000000"/>
                        </a:solidFill>
                        <a:effectLst/>
                        <a:latin typeface="+mn-lt"/>
                      </a:endParaRPr>
                    </a:p>
                  </a:txBody>
                  <a:tcPr marL="9525" marR="9525" marT="9525" marB="0" anchor="b">
                    <a:solidFill>
                      <a:schemeClr val="accent1">
                        <a:lumMod val="60000"/>
                        <a:lumOff val="40000"/>
                      </a:schemeClr>
                    </a:solidFill>
                  </a:tcPr>
                </a:tc>
                <a:tc>
                  <a:txBody>
                    <a:bodyPr/>
                    <a:lstStyle/>
                    <a:p>
                      <a:pPr algn="r" fontAlgn="t"/>
                      <a:endParaRPr lang="en-US" sz="1800" b="0" i="0" u="none" strike="noStrike" dirty="0">
                        <a:solidFill>
                          <a:srgbClr val="000000"/>
                        </a:solidFill>
                        <a:effectLst/>
                        <a:latin typeface="+mn-lt"/>
                      </a:endParaRPr>
                    </a:p>
                  </a:txBody>
                  <a:tcPr marL="9525" marR="9525" marT="9525" marB="0">
                    <a:solidFill>
                      <a:schemeClr val="accent1">
                        <a:lumMod val="60000"/>
                        <a:lumOff val="40000"/>
                      </a:schemeClr>
                    </a:solidFill>
                  </a:tcPr>
                </a:tc>
                <a:tc>
                  <a:txBody>
                    <a:bodyPr/>
                    <a:lstStyle/>
                    <a:p>
                      <a:pPr algn="r" fontAlgn="t"/>
                      <a:endParaRPr lang="en-US" sz="1800" b="0" i="0" u="none" strike="noStrike" dirty="0">
                        <a:solidFill>
                          <a:srgbClr val="000000"/>
                        </a:solidFill>
                        <a:effectLst/>
                        <a:latin typeface="+mn-lt"/>
                      </a:endParaRPr>
                    </a:p>
                  </a:txBody>
                  <a:tcPr marL="9525" marR="9525" marT="9525" marB="0">
                    <a:solidFill>
                      <a:schemeClr val="accent1">
                        <a:lumMod val="60000"/>
                        <a:lumOff val="40000"/>
                      </a:schemeClr>
                    </a:solidFill>
                  </a:tcPr>
                </a:tc>
                <a:tc>
                  <a:txBody>
                    <a:bodyPr/>
                    <a:lstStyle/>
                    <a:p>
                      <a:pPr algn="r" fontAlgn="t"/>
                      <a:r>
                        <a:rPr lang="en-US" sz="1800" u="none" strike="noStrike" dirty="0" smtClean="0">
                          <a:effectLst/>
                          <a:latin typeface="+mn-lt"/>
                        </a:rPr>
                        <a:t>184</a:t>
                      </a:r>
                      <a:endParaRPr lang="en-US" sz="1800" b="0" i="0" u="none" strike="noStrike" dirty="0">
                        <a:solidFill>
                          <a:srgbClr val="000000"/>
                        </a:solidFill>
                        <a:effectLst/>
                        <a:latin typeface="+mn-lt"/>
                      </a:endParaRPr>
                    </a:p>
                  </a:txBody>
                  <a:tcPr marL="9525" marR="9525" marT="9525" marB="0">
                    <a:solidFill>
                      <a:schemeClr val="accent1">
                        <a:lumMod val="60000"/>
                        <a:lumOff val="40000"/>
                      </a:schemeClr>
                    </a:solidFill>
                  </a:tcPr>
                </a:tc>
              </a:tr>
              <a:tr h="338138">
                <a:tc>
                  <a:txBody>
                    <a:bodyPr/>
                    <a:lstStyle/>
                    <a:p>
                      <a:pPr algn="l" fontAlgn="t"/>
                      <a:r>
                        <a:rPr lang="en-US" sz="1800" u="none" strike="noStrike" dirty="0" smtClean="0">
                          <a:effectLst/>
                          <a:latin typeface="+mn-lt"/>
                        </a:rPr>
                        <a:t>Innovative Interfaces</a:t>
                      </a:r>
                      <a:endParaRPr lang="en-US" sz="1800" b="0" i="0" u="none" strike="noStrike" dirty="0">
                        <a:solidFill>
                          <a:srgbClr val="000000"/>
                        </a:solidFill>
                        <a:effectLst/>
                        <a:latin typeface="+mn-lt"/>
                      </a:endParaRPr>
                    </a:p>
                  </a:txBody>
                  <a:tcPr marL="9525" marR="9525" marT="9525" marB="0">
                    <a:solidFill>
                      <a:schemeClr val="accent1">
                        <a:lumMod val="60000"/>
                        <a:lumOff val="40000"/>
                      </a:schemeClr>
                    </a:solidFill>
                  </a:tcPr>
                </a:tc>
                <a:tc>
                  <a:txBody>
                    <a:bodyPr/>
                    <a:lstStyle/>
                    <a:p>
                      <a:pPr algn="l" fontAlgn="t"/>
                      <a:r>
                        <a:rPr lang="en-US" sz="1800" u="none" strike="noStrike" dirty="0" smtClean="0">
                          <a:effectLst/>
                          <a:latin typeface="+mn-lt"/>
                        </a:rPr>
                        <a:t>Sierra</a:t>
                      </a:r>
                      <a:endParaRPr lang="en-US" sz="1800" b="0" i="0" u="none" strike="noStrike" dirty="0">
                        <a:solidFill>
                          <a:srgbClr val="000000"/>
                        </a:solidFill>
                        <a:effectLst/>
                        <a:latin typeface="+mn-lt"/>
                      </a:endParaRPr>
                    </a:p>
                  </a:txBody>
                  <a:tcPr marL="9525" marR="9525" marT="9525" marB="0">
                    <a:solidFill>
                      <a:schemeClr val="accent1">
                        <a:lumMod val="60000"/>
                        <a:lumOff val="40000"/>
                      </a:schemeClr>
                    </a:solidFill>
                  </a:tcPr>
                </a:tc>
                <a:tc>
                  <a:txBody>
                    <a:bodyPr/>
                    <a:lstStyle/>
                    <a:p>
                      <a:pPr algn="l" fontAlgn="b"/>
                      <a:endParaRPr lang="en-US" sz="1800" b="0" i="0" u="none" strike="noStrike" dirty="0">
                        <a:solidFill>
                          <a:srgbClr val="000000"/>
                        </a:solidFill>
                        <a:effectLst/>
                        <a:latin typeface="+mn-lt"/>
                      </a:endParaRPr>
                    </a:p>
                  </a:txBody>
                  <a:tcPr marL="9525" marR="9525" marT="9525" marB="0" anchor="b">
                    <a:solidFill>
                      <a:schemeClr val="accent1">
                        <a:lumMod val="60000"/>
                        <a:lumOff val="40000"/>
                      </a:schemeClr>
                    </a:solidFill>
                  </a:tcPr>
                </a:tc>
                <a:tc>
                  <a:txBody>
                    <a:bodyPr/>
                    <a:lstStyle/>
                    <a:p>
                      <a:pPr algn="r" fontAlgn="t"/>
                      <a:r>
                        <a:rPr lang="en-US" sz="1800" u="none" strike="noStrike" dirty="0">
                          <a:effectLst/>
                          <a:latin typeface="+mn-lt"/>
                        </a:rPr>
                        <a:t> </a:t>
                      </a:r>
                      <a:endParaRPr lang="en-US" sz="1800" b="0" i="0" u="none" strike="noStrike" dirty="0">
                        <a:solidFill>
                          <a:srgbClr val="000000"/>
                        </a:solidFill>
                        <a:effectLst/>
                        <a:latin typeface="+mn-lt"/>
                      </a:endParaRPr>
                    </a:p>
                  </a:txBody>
                  <a:tcPr marL="9525" marR="9525" marT="9525" marB="0">
                    <a:solidFill>
                      <a:schemeClr val="accent1">
                        <a:lumMod val="60000"/>
                        <a:lumOff val="40000"/>
                      </a:schemeClr>
                    </a:solidFill>
                  </a:tcPr>
                </a:tc>
                <a:tc>
                  <a:txBody>
                    <a:bodyPr/>
                    <a:lstStyle/>
                    <a:p>
                      <a:pPr algn="r" fontAlgn="t"/>
                      <a:endParaRPr lang="en-US" sz="1800" b="0" i="0" u="none" strike="noStrike" dirty="0">
                        <a:solidFill>
                          <a:srgbClr val="000000"/>
                        </a:solidFill>
                        <a:effectLst/>
                        <a:latin typeface="+mn-lt"/>
                      </a:endParaRPr>
                    </a:p>
                  </a:txBody>
                  <a:tcPr marL="9525" marR="9525" marT="9525" marB="0">
                    <a:solidFill>
                      <a:schemeClr val="accent1">
                        <a:lumMod val="60000"/>
                        <a:lumOff val="40000"/>
                      </a:schemeClr>
                    </a:solidFill>
                  </a:tcPr>
                </a:tc>
                <a:tc>
                  <a:txBody>
                    <a:bodyPr/>
                    <a:lstStyle/>
                    <a:p>
                      <a:pPr algn="r" fontAlgn="t"/>
                      <a:r>
                        <a:rPr lang="en-US" sz="1800" u="none" strike="noStrike" dirty="0" smtClean="0">
                          <a:effectLst/>
                          <a:latin typeface="+mn-lt"/>
                        </a:rPr>
                        <a:t>206</a:t>
                      </a:r>
                      <a:endParaRPr lang="en-US" sz="1800" b="0" i="0" u="none" strike="noStrike" dirty="0">
                        <a:solidFill>
                          <a:srgbClr val="000000"/>
                        </a:solidFill>
                        <a:effectLst/>
                        <a:latin typeface="+mn-lt"/>
                      </a:endParaRPr>
                    </a:p>
                  </a:txBody>
                  <a:tcPr marL="9525" marR="9525" marT="9525" marB="0">
                    <a:solidFill>
                      <a:schemeClr val="accent1">
                        <a:lumMod val="60000"/>
                        <a:lumOff val="40000"/>
                      </a:schemeClr>
                    </a:solidFill>
                  </a:tcPr>
                </a:tc>
              </a:tr>
              <a:tr h="338138">
                <a:tc>
                  <a:txBody>
                    <a:bodyPr/>
                    <a:lstStyle/>
                    <a:p>
                      <a:pPr algn="l" fontAlgn="t"/>
                      <a:r>
                        <a:rPr lang="en-US" sz="1800" b="0" i="0" u="none" strike="noStrike" dirty="0" smtClean="0">
                          <a:solidFill>
                            <a:srgbClr val="000000"/>
                          </a:solidFill>
                          <a:effectLst/>
                          <a:latin typeface="+mn-lt"/>
                        </a:rPr>
                        <a:t>Ex Libris</a:t>
                      </a:r>
                      <a:endParaRPr lang="en-US" sz="1800" b="0" i="0" u="none" strike="noStrike" dirty="0">
                        <a:solidFill>
                          <a:srgbClr val="000000"/>
                        </a:solidFill>
                        <a:effectLst/>
                        <a:latin typeface="+mn-lt"/>
                      </a:endParaRPr>
                    </a:p>
                  </a:txBody>
                  <a:tcPr marL="9525" marR="9525" marT="9525" marB="0">
                    <a:solidFill>
                      <a:schemeClr val="accent1">
                        <a:lumMod val="60000"/>
                        <a:lumOff val="40000"/>
                      </a:schemeClr>
                    </a:solidFill>
                  </a:tcPr>
                </a:tc>
                <a:tc>
                  <a:txBody>
                    <a:bodyPr/>
                    <a:lstStyle/>
                    <a:p>
                      <a:pPr algn="l" fontAlgn="t"/>
                      <a:r>
                        <a:rPr lang="en-US" sz="1800" b="0" i="0" u="none" strike="noStrike" dirty="0" smtClean="0">
                          <a:solidFill>
                            <a:srgbClr val="000000"/>
                          </a:solidFill>
                          <a:effectLst/>
                          <a:latin typeface="+mn-lt"/>
                        </a:rPr>
                        <a:t>Alma</a:t>
                      </a:r>
                      <a:endParaRPr lang="en-US" sz="1800" b="0" i="0" u="none" strike="noStrike" dirty="0">
                        <a:solidFill>
                          <a:srgbClr val="000000"/>
                        </a:solidFill>
                        <a:effectLst/>
                        <a:latin typeface="+mn-lt"/>
                      </a:endParaRPr>
                    </a:p>
                  </a:txBody>
                  <a:tcPr marL="9525" marR="9525" marT="9525" marB="0">
                    <a:solidFill>
                      <a:schemeClr val="accent1">
                        <a:lumMod val="60000"/>
                        <a:lumOff val="40000"/>
                      </a:schemeClr>
                    </a:solidFill>
                  </a:tcPr>
                </a:tc>
                <a:tc>
                  <a:txBody>
                    <a:bodyPr/>
                    <a:lstStyle/>
                    <a:p>
                      <a:pPr algn="l" fontAlgn="b"/>
                      <a:endParaRPr lang="en-US" sz="1800" b="0" i="0" u="none" strike="noStrike" dirty="0">
                        <a:solidFill>
                          <a:srgbClr val="000000"/>
                        </a:solidFill>
                        <a:effectLst/>
                        <a:latin typeface="+mn-lt"/>
                      </a:endParaRPr>
                    </a:p>
                  </a:txBody>
                  <a:tcPr marL="9525" marR="9525" marT="9525" marB="0" anchor="b">
                    <a:solidFill>
                      <a:schemeClr val="accent1">
                        <a:lumMod val="60000"/>
                        <a:lumOff val="40000"/>
                      </a:schemeClr>
                    </a:solidFill>
                  </a:tcPr>
                </a:tc>
                <a:tc>
                  <a:txBody>
                    <a:bodyPr/>
                    <a:lstStyle/>
                    <a:p>
                      <a:pPr algn="ctr" fontAlgn="t"/>
                      <a:endParaRPr lang="en-US" sz="1800" b="0" i="0" u="none" strike="noStrike" dirty="0">
                        <a:solidFill>
                          <a:srgbClr val="000000"/>
                        </a:solidFill>
                        <a:effectLst/>
                        <a:latin typeface="+mn-lt"/>
                      </a:endParaRPr>
                    </a:p>
                  </a:txBody>
                  <a:tcPr marL="9525" marR="9525" marT="9525" marB="0">
                    <a:solidFill>
                      <a:schemeClr val="accent1">
                        <a:lumMod val="60000"/>
                        <a:lumOff val="40000"/>
                      </a:schemeClr>
                    </a:solidFill>
                  </a:tcPr>
                </a:tc>
                <a:tc>
                  <a:txBody>
                    <a:bodyPr/>
                    <a:lstStyle/>
                    <a:p>
                      <a:pPr algn="r" fontAlgn="t"/>
                      <a:r>
                        <a:rPr lang="en-US" sz="1800" b="0" i="0" u="none" strike="noStrike" dirty="0" smtClean="0">
                          <a:solidFill>
                            <a:srgbClr val="000000"/>
                          </a:solidFill>
                          <a:effectLst/>
                          <a:latin typeface="+mn-lt"/>
                        </a:rPr>
                        <a:t>8</a:t>
                      </a:r>
                      <a:endParaRPr lang="en-US" sz="1800" b="0" i="0" u="none" strike="noStrike" dirty="0">
                        <a:solidFill>
                          <a:srgbClr val="000000"/>
                        </a:solidFill>
                        <a:effectLst/>
                        <a:latin typeface="+mn-lt"/>
                      </a:endParaRPr>
                    </a:p>
                  </a:txBody>
                  <a:tcPr marL="9525" marR="9525" marT="9525" marB="0">
                    <a:solidFill>
                      <a:schemeClr val="accent1">
                        <a:lumMod val="60000"/>
                        <a:lumOff val="40000"/>
                      </a:schemeClr>
                    </a:solidFill>
                  </a:tcPr>
                </a:tc>
                <a:tc>
                  <a:txBody>
                    <a:bodyPr/>
                    <a:lstStyle/>
                    <a:p>
                      <a:pPr algn="r" fontAlgn="t"/>
                      <a:r>
                        <a:rPr lang="en-US" sz="1800" b="0" i="0" u="none" strike="noStrike" dirty="0" smtClean="0">
                          <a:solidFill>
                            <a:srgbClr val="000000"/>
                          </a:solidFill>
                          <a:effectLst/>
                          <a:latin typeface="+mn-lt"/>
                        </a:rPr>
                        <a:t>24</a:t>
                      </a:r>
                      <a:endParaRPr lang="en-US" sz="1800" b="0" i="0" u="none" strike="noStrike" dirty="0">
                        <a:solidFill>
                          <a:srgbClr val="000000"/>
                        </a:solidFill>
                        <a:effectLst/>
                        <a:latin typeface="+mn-lt"/>
                      </a:endParaRPr>
                    </a:p>
                  </a:txBody>
                  <a:tcPr marL="9525" marR="9525" marT="9525" marB="0">
                    <a:solidFill>
                      <a:schemeClr val="accent1">
                        <a:lumMod val="60000"/>
                        <a:lumOff val="40000"/>
                      </a:schemeClr>
                    </a:solidFill>
                  </a:tcPr>
                </a:tc>
              </a:tr>
              <a:tr h="338138">
                <a:tc>
                  <a:txBody>
                    <a:bodyPr/>
                    <a:lstStyle/>
                    <a:p>
                      <a:pPr algn="l" fontAlgn="t"/>
                      <a:r>
                        <a:rPr lang="en-US" sz="1800" u="none" strike="noStrike" dirty="0">
                          <a:effectLst/>
                          <a:latin typeface="+mn-lt"/>
                        </a:rPr>
                        <a:t>SirsiDynix</a:t>
                      </a:r>
                      <a:endParaRPr lang="en-US" sz="1800" b="0" i="0" u="none" strike="noStrike" dirty="0">
                        <a:solidFill>
                          <a:srgbClr val="000000"/>
                        </a:solidFill>
                        <a:effectLst/>
                        <a:latin typeface="+mn-lt"/>
                      </a:endParaRPr>
                    </a:p>
                  </a:txBody>
                  <a:tcPr marL="9525" marR="9525" marT="9525" marB="0">
                    <a:solidFill>
                      <a:schemeClr val="accent4">
                        <a:lumMod val="60000"/>
                        <a:lumOff val="40000"/>
                      </a:schemeClr>
                    </a:solidFill>
                  </a:tcPr>
                </a:tc>
                <a:tc>
                  <a:txBody>
                    <a:bodyPr/>
                    <a:lstStyle/>
                    <a:p>
                      <a:pPr algn="l" fontAlgn="t"/>
                      <a:r>
                        <a:rPr lang="en-US" sz="1800" u="none" strike="noStrike" dirty="0">
                          <a:effectLst/>
                          <a:latin typeface="+mn-lt"/>
                        </a:rPr>
                        <a:t>Symphony</a:t>
                      </a:r>
                      <a:endParaRPr lang="en-US" sz="1800" b="0" i="0" u="none" strike="noStrike" dirty="0">
                        <a:solidFill>
                          <a:srgbClr val="000000"/>
                        </a:solidFill>
                        <a:effectLst/>
                        <a:latin typeface="+mn-lt"/>
                      </a:endParaRPr>
                    </a:p>
                  </a:txBody>
                  <a:tcPr marL="9525" marR="9525" marT="9525" marB="0">
                    <a:solidFill>
                      <a:schemeClr val="accent4">
                        <a:lumMod val="60000"/>
                        <a:lumOff val="40000"/>
                      </a:schemeClr>
                    </a:solidFill>
                  </a:tcPr>
                </a:tc>
                <a:tc>
                  <a:txBody>
                    <a:bodyPr/>
                    <a:lstStyle/>
                    <a:p>
                      <a:pPr algn="l" fontAlgn="b"/>
                      <a:endParaRPr lang="en-US" sz="1800" b="0" i="0" u="none" strike="noStrike" dirty="0">
                        <a:solidFill>
                          <a:srgbClr val="000000"/>
                        </a:solidFill>
                        <a:effectLst/>
                        <a:latin typeface="+mn-lt"/>
                      </a:endParaRPr>
                    </a:p>
                  </a:txBody>
                  <a:tcPr marL="9525" marR="9525" marT="9525" marB="0" anchor="b">
                    <a:solidFill>
                      <a:schemeClr val="accent4">
                        <a:lumMod val="60000"/>
                        <a:lumOff val="40000"/>
                      </a:schemeClr>
                    </a:solidFill>
                  </a:tcPr>
                </a:tc>
                <a:tc>
                  <a:txBody>
                    <a:bodyPr/>
                    <a:lstStyle/>
                    <a:p>
                      <a:pPr algn="ctr" fontAlgn="t"/>
                      <a:r>
                        <a:rPr lang="en-US" sz="1800" u="none" strike="noStrike" dirty="0">
                          <a:effectLst/>
                          <a:latin typeface="+mn-lt"/>
                        </a:rPr>
                        <a:t> </a:t>
                      </a:r>
                      <a:r>
                        <a:rPr lang="en-US" sz="1800" u="none" strike="noStrike" dirty="0" smtClean="0">
                          <a:effectLst/>
                          <a:latin typeface="+mn-lt"/>
                        </a:rPr>
                        <a:t>-</a:t>
                      </a:r>
                      <a:endParaRPr lang="en-US" sz="1800" b="0" i="0" u="none" strike="noStrike" dirty="0">
                        <a:solidFill>
                          <a:srgbClr val="000000"/>
                        </a:solidFill>
                        <a:effectLst/>
                        <a:latin typeface="+mn-lt"/>
                      </a:endParaRPr>
                    </a:p>
                  </a:txBody>
                  <a:tcPr marL="9525" marR="9525" marT="9525" marB="0">
                    <a:solidFill>
                      <a:schemeClr val="accent4">
                        <a:lumMod val="60000"/>
                        <a:lumOff val="40000"/>
                      </a:schemeClr>
                    </a:solidFill>
                  </a:tcPr>
                </a:tc>
                <a:tc>
                  <a:txBody>
                    <a:bodyPr/>
                    <a:lstStyle/>
                    <a:p>
                      <a:pPr algn="r" fontAlgn="t"/>
                      <a:r>
                        <a:rPr lang="en-US" sz="1800" u="none" strike="noStrike" dirty="0">
                          <a:effectLst/>
                          <a:latin typeface="+mn-lt"/>
                        </a:rPr>
                        <a:t>126</a:t>
                      </a:r>
                      <a:endParaRPr lang="en-US" sz="1800" b="0" i="0" u="none" strike="noStrike" dirty="0">
                        <a:solidFill>
                          <a:srgbClr val="000000"/>
                        </a:solidFill>
                        <a:effectLst/>
                        <a:latin typeface="+mn-lt"/>
                      </a:endParaRPr>
                    </a:p>
                  </a:txBody>
                  <a:tcPr marL="9525" marR="9525" marT="9525" marB="0">
                    <a:solidFill>
                      <a:schemeClr val="accent4">
                        <a:lumMod val="60000"/>
                        <a:lumOff val="40000"/>
                      </a:schemeClr>
                    </a:solidFill>
                  </a:tcPr>
                </a:tc>
                <a:tc>
                  <a:txBody>
                    <a:bodyPr/>
                    <a:lstStyle/>
                    <a:p>
                      <a:pPr algn="r" fontAlgn="t"/>
                      <a:r>
                        <a:rPr lang="en-US" sz="1800" u="none" strike="noStrike" dirty="0">
                          <a:effectLst/>
                          <a:latin typeface="+mn-lt"/>
                        </a:rPr>
                        <a:t>122</a:t>
                      </a:r>
                      <a:endParaRPr lang="en-US" sz="1800" b="0" i="0" u="none" strike="noStrike" dirty="0">
                        <a:solidFill>
                          <a:srgbClr val="000000"/>
                        </a:solidFill>
                        <a:effectLst/>
                        <a:latin typeface="+mn-lt"/>
                      </a:endParaRPr>
                    </a:p>
                  </a:txBody>
                  <a:tcPr marL="9525" marR="9525" marT="9525" marB="0">
                    <a:solidFill>
                      <a:schemeClr val="accent4">
                        <a:lumMod val="60000"/>
                        <a:lumOff val="40000"/>
                      </a:schemeClr>
                    </a:solidFill>
                  </a:tcPr>
                </a:tc>
              </a:tr>
              <a:tr h="338138">
                <a:tc>
                  <a:txBody>
                    <a:bodyPr/>
                    <a:lstStyle/>
                    <a:p>
                      <a:pPr algn="l" fontAlgn="t"/>
                      <a:r>
                        <a:rPr lang="en-US" sz="1800" u="none" strike="noStrike" dirty="0">
                          <a:effectLst/>
                          <a:latin typeface="+mn-lt"/>
                        </a:rPr>
                        <a:t>Innovative Interfaces, Inc.</a:t>
                      </a:r>
                      <a:endParaRPr lang="en-US" sz="1800" b="0" i="0" u="none" strike="noStrike" dirty="0">
                        <a:solidFill>
                          <a:srgbClr val="000000"/>
                        </a:solidFill>
                        <a:effectLst/>
                        <a:latin typeface="+mn-lt"/>
                      </a:endParaRPr>
                    </a:p>
                  </a:txBody>
                  <a:tcPr marL="9525" marR="9525" marT="9525" marB="0">
                    <a:solidFill>
                      <a:schemeClr val="accent4">
                        <a:lumMod val="60000"/>
                        <a:lumOff val="40000"/>
                      </a:schemeClr>
                    </a:solidFill>
                  </a:tcPr>
                </a:tc>
                <a:tc>
                  <a:txBody>
                    <a:bodyPr/>
                    <a:lstStyle/>
                    <a:p>
                      <a:pPr algn="l" fontAlgn="t"/>
                      <a:r>
                        <a:rPr lang="en-US" sz="1800" u="none" strike="noStrike" dirty="0">
                          <a:effectLst/>
                          <a:latin typeface="+mn-lt"/>
                        </a:rPr>
                        <a:t>Millennium</a:t>
                      </a:r>
                      <a:endParaRPr lang="en-US" sz="1800" b="0" i="0" u="none" strike="noStrike" dirty="0">
                        <a:solidFill>
                          <a:srgbClr val="000000"/>
                        </a:solidFill>
                        <a:effectLst/>
                        <a:latin typeface="+mn-lt"/>
                      </a:endParaRPr>
                    </a:p>
                  </a:txBody>
                  <a:tcPr marL="9525" marR="9525" marT="9525" marB="0">
                    <a:solidFill>
                      <a:schemeClr val="accent4">
                        <a:lumMod val="60000"/>
                        <a:lumOff val="40000"/>
                      </a:schemeClr>
                    </a:solidFill>
                  </a:tcPr>
                </a:tc>
                <a:tc>
                  <a:txBody>
                    <a:bodyPr/>
                    <a:lstStyle/>
                    <a:p>
                      <a:pPr algn="l" fontAlgn="b"/>
                      <a:endParaRPr lang="en-US" sz="1800" b="0" i="0" u="none" strike="noStrike" dirty="0">
                        <a:solidFill>
                          <a:srgbClr val="000000"/>
                        </a:solidFill>
                        <a:effectLst/>
                        <a:latin typeface="+mn-lt"/>
                      </a:endParaRPr>
                    </a:p>
                  </a:txBody>
                  <a:tcPr marL="9525" marR="9525" marT="9525" marB="0" anchor="b">
                    <a:solidFill>
                      <a:schemeClr val="accent4">
                        <a:lumMod val="60000"/>
                        <a:lumOff val="40000"/>
                      </a:schemeClr>
                    </a:solidFill>
                  </a:tcPr>
                </a:tc>
                <a:tc>
                  <a:txBody>
                    <a:bodyPr/>
                    <a:lstStyle/>
                    <a:p>
                      <a:pPr algn="r" fontAlgn="t"/>
                      <a:r>
                        <a:rPr lang="en-US" sz="1800" u="none" strike="noStrike" dirty="0">
                          <a:effectLst/>
                          <a:latin typeface="+mn-lt"/>
                        </a:rPr>
                        <a:t>45</a:t>
                      </a:r>
                      <a:endParaRPr lang="en-US" sz="1800" b="0" i="0" u="none" strike="noStrike" dirty="0">
                        <a:solidFill>
                          <a:srgbClr val="000000"/>
                        </a:solidFill>
                        <a:effectLst/>
                        <a:latin typeface="+mn-lt"/>
                      </a:endParaRPr>
                    </a:p>
                  </a:txBody>
                  <a:tcPr marL="9525" marR="9525" marT="9525" marB="0">
                    <a:solidFill>
                      <a:schemeClr val="accent4">
                        <a:lumMod val="60000"/>
                        <a:lumOff val="40000"/>
                      </a:schemeClr>
                    </a:solidFill>
                  </a:tcPr>
                </a:tc>
                <a:tc>
                  <a:txBody>
                    <a:bodyPr/>
                    <a:lstStyle/>
                    <a:p>
                      <a:pPr algn="r" fontAlgn="t"/>
                      <a:r>
                        <a:rPr lang="en-US" sz="1800" u="none" strike="noStrike" dirty="0">
                          <a:effectLst/>
                          <a:latin typeface="+mn-lt"/>
                        </a:rPr>
                        <a:t>39</a:t>
                      </a:r>
                      <a:endParaRPr lang="en-US" sz="1800" b="0" i="0" u="none" strike="noStrike" dirty="0">
                        <a:solidFill>
                          <a:srgbClr val="000000"/>
                        </a:solidFill>
                        <a:effectLst/>
                        <a:latin typeface="+mn-lt"/>
                      </a:endParaRPr>
                    </a:p>
                  </a:txBody>
                  <a:tcPr marL="9525" marR="9525" marT="9525" marB="0">
                    <a:solidFill>
                      <a:schemeClr val="accent4">
                        <a:lumMod val="60000"/>
                        <a:lumOff val="40000"/>
                      </a:schemeClr>
                    </a:solidFill>
                  </a:tcPr>
                </a:tc>
                <a:tc>
                  <a:txBody>
                    <a:bodyPr/>
                    <a:lstStyle/>
                    <a:p>
                      <a:pPr algn="r" fontAlgn="t"/>
                      <a:r>
                        <a:rPr lang="en-US" sz="1800" u="none" strike="noStrike" dirty="0">
                          <a:effectLst/>
                          <a:latin typeface="+mn-lt"/>
                        </a:rPr>
                        <a:t>32</a:t>
                      </a:r>
                      <a:endParaRPr lang="en-US" sz="1800" b="0" i="0" u="none" strike="noStrike" dirty="0">
                        <a:solidFill>
                          <a:srgbClr val="000000"/>
                        </a:solidFill>
                        <a:effectLst/>
                        <a:latin typeface="+mn-lt"/>
                      </a:endParaRPr>
                    </a:p>
                  </a:txBody>
                  <a:tcPr marL="9525" marR="9525" marT="9525" marB="0">
                    <a:solidFill>
                      <a:schemeClr val="accent4">
                        <a:lumMod val="60000"/>
                        <a:lumOff val="40000"/>
                      </a:schemeClr>
                    </a:solidFill>
                  </a:tcPr>
                </a:tc>
              </a:tr>
              <a:tr h="338138">
                <a:tc>
                  <a:txBody>
                    <a:bodyPr/>
                    <a:lstStyle/>
                    <a:p>
                      <a:pPr algn="l" fontAlgn="t"/>
                      <a:r>
                        <a:rPr lang="en-US" sz="1800" u="none" strike="noStrike" dirty="0">
                          <a:effectLst/>
                          <a:latin typeface="+mn-lt"/>
                        </a:rPr>
                        <a:t>The Library Corporation</a:t>
                      </a:r>
                      <a:endParaRPr lang="en-US" sz="1800" b="0" i="0" u="none" strike="noStrike" dirty="0">
                        <a:solidFill>
                          <a:srgbClr val="000000"/>
                        </a:solidFill>
                        <a:effectLst/>
                        <a:latin typeface="+mn-lt"/>
                      </a:endParaRPr>
                    </a:p>
                  </a:txBody>
                  <a:tcPr marL="9525" marR="9525" marT="9525" marB="0">
                    <a:solidFill>
                      <a:schemeClr val="accent4">
                        <a:lumMod val="60000"/>
                        <a:lumOff val="40000"/>
                      </a:schemeClr>
                    </a:solidFill>
                  </a:tcPr>
                </a:tc>
                <a:tc>
                  <a:txBody>
                    <a:bodyPr/>
                    <a:lstStyle/>
                    <a:p>
                      <a:pPr algn="l" fontAlgn="t"/>
                      <a:r>
                        <a:rPr lang="en-US" sz="1800" u="none" strike="noStrike" dirty="0">
                          <a:effectLst/>
                          <a:latin typeface="+mn-lt"/>
                        </a:rPr>
                        <a:t>Library.Solution</a:t>
                      </a:r>
                      <a:endParaRPr lang="en-US" sz="1800" b="0" i="0" u="none" strike="noStrike" dirty="0">
                        <a:solidFill>
                          <a:srgbClr val="000000"/>
                        </a:solidFill>
                        <a:effectLst/>
                        <a:latin typeface="+mn-lt"/>
                      </a:endParaRPr>
                    </a:p>
                  </a:txBody>
                  <a:tcPr marL="9525" marR="9525" marT="9525" marB="0">
                    <a:solidFill>
                      <a:schemeClr val="accent4">
                        <a:lumMod val="60000"/>
                        <a:lumOff val="40000"/>
                      </a:schemeClr>
                    </a:solidFill>
                  </a:tcPr>
                </a:tc>
                <a:tc>
                  <a:txBody>
                    <a:bodyPr/>
                    <a:lstStyle/>
                    <a:p>
                      <a:pPr algn="l" fontAlgn="b"/>
                      <a:endParaRPr lang="en-US" sz="1800" b="0" i="0" u="none" strike="noStrike">
                        <a:solidFill>
                          <a:srgbClr val="000000"/>
                        </a:solidFill>
                        <a:effectLst/>
                        <a:latin typeface="+mn-lt"/>
                      </a:endParaRPr>
                    </a:p>
                  </a:txBody>
                  <a:tcPr marL="9525" marR="9525" marT="9525" marB="0" anchor="b">
                    <a:solidFill>
                      <a:schemeClr val="accent4">
                        <a:lumMod val="60000"/>
                        <a:lumOff val="40000"/>
                      </a:schemeClr>
                    </a:solidFill>
                  </a:tcPr>
                </a:tc>
                <a:tc>
                  <a:txBody>
                    <a:bodyPr/>
                    <a:lstStyle/>
                    <a:p>
                      <a:pPr algn="r" fontAlgn="t"/>
                      <a:r>
                        <a:rPr lang="en-US" sz="1800" u="none" strike="noStrike" dirty="0">
                          <a:effectLst/>
                          <a:latin typeface="+mn-lt"/>
                        </a:rPr>
                        <a:t>30</a:t>
                      </a:r>
                      <a:endParaRPr lang="en-US" sz="1800" b="0" i="0" u="none" strike="noStrike" dirty="0">
                        <a:solidFill>
                          <a:srgbClr val="000000"/>
                        </a:solidFill>
                        <a:effectLst/>
                        <a:latin typeface="+mn-lt"/>
                      </a:endParaRPr>
                    </a:p>
                  </a:txBody>
                  <a:tcPr marL="9525" marR="9525" marT="9525" marB="0">
                    <a:solidFill>
                      <a:schemeClr val="accent4">
                        <a:lumMod val="60000"/>
                        <a:lumOff val="40000"/>
                      </a:schemeClr>
                    </a:solidFill>
                  </a:tcPr>
                </a:tc>
                <a:tc>
                  <a:txBody>
                    <a:bodyPr/>
                    <a:lstStyle/>
                    <a:p>
                      <a:pPr algn="r" fontAlgn="t"/>
                      <a:r>
                        <a:rPr lang="en-US" sz="1800" u="none" strike="noStrike" dirty="0">
                          <a:effectLst/>
                          <a:latin typeface="+mn-lt"/>
                        </a:rPr>
                        <a:t>43</a:t>
                      </a:r>
                      <a:endParaRPr lang="en-US" sz="1800" b="0" i="0" u="none" strike="noStrike" dirty="0">
                        <a:solidFill>
                          <a:srgbClr val="000000"/>
                        </a:solidFill>
                        <a:effectLst/>
                        <a:latin typeface="+mn-lt"/>
                      </a:endParaRPr>
                    </a:p>
                  </a:txBody>
                  <a:tcPr marL="9525" marR="9525" marT="9525" marB="0">
                    <a:solidFill>
                      <a:schemeClr val="accent4">
                        <a:lumMod val="60000"/>
                        <a:lumOff val="40000"/>
                      </a:schemeClr>
                    </a:solidFill>
                  </a:tcPr>
                </a:tc>
                <a:tc>
                  <a:txBody>
                    <a:bodyPr/>
                    <a:lstStyle/>
                    <a:p>
                      <a:pPr algn="r" fontAlgn="t"/>
                      <a:r>
                        <a:rPr lang="en-US" sz="1800" u="none" strike="noStrike" dirty="0">
                          <a:effectLst/>
                          <a:latin typeface="+mn-lt"/>
                        </a:rPr>
                        <a:t>48</a:t>
                      </a:r>
                      <a:endParaRPr lang="en-US" sz="1800" b="0" i="0" u="none" strike="noStrike" dirty="0">
                        <a:solidFill>
                          <a:srgbClr val="000000"/>
                        </a:solidFill>
                        <a:effectLst/>
                        <a:latin typeface="+mn-lt"/>
                      </a:endParaRPr>
                    </a:p>
                  </a:txBody>
                  <a:tcPr marL="9525" marR="9525" marT="9525" marB="0">
                    <a:solidFill>
                      <a:schemeClr val="accent4">
                        <a:lumMod val="60000"/>
                        <a:lumOff val="40000"/>
                      </a:schemeClr>
                    </a:solidFill>
                  </a:tcPr>
                </a:tc>
              </a:tr>
              <a:tr h="338138">
                <a:tc>
                  <a:txBody>
                    <a:bodyPr/>
                    <a:lstStyle/>
                    <a:p>
                      <a:pPr algn="l" fontAlgn="t"/>
                      <a:r>
                        <a:rPr lang="en-US" sz="1800" u="none" strike="noStrike" dirty="0">
                          <a:effectLst/>
                          <a:latin typeface="+mn-lt"/>
                        </a:rPr>
                        <a:t>Ex Libris</a:t>
                      </a:r>
                      <a:endParaRPr lang="en-US" sz="1800" b="0" i="0" u="none" strike="noStrike" dirty="0">
                        <a:solidFill>
                          <a:srgbClr val="000000"/>
                        </a:solidFill>
                        <a:effectLst/>
                        <a:latin typeface="+mn-lt"/>
                      </a:endParaRPr>
                    </a:p>
                  </a:txBody>
                  <a:tcPr marL="9525" marR="9525" marT="9525" marB="0">
                    <a:solidFill>
                      <a:schemeClr val="accent4">
                        <a:lumMod val="60000"/>
                        <a:lumOff val="40000"/>
                      </a:schemeClr>
                    </a:solidFill>
                  </a:tcPr>
                </a:tc>
                <a:tc>
                  <a:txBody>
                    <a:bodyPr/>
                    <a:lstStyle/>
                    <a:p>
                      <a:pPr algn="l" fontAlgn="t"/>
                      <a:r>
                        <a:rPr lang="en-US" sz="1800" u="none" strike="noStrike" dirty="0">
                          <a:effectLst/>
                          <a:latin typeface="+mn-lt"/>
                        </a:rPr>
                        <a:t>Aleph</a:t>
                      </a:r>
                      <a:endParaRPr lang="en-US" sz="1800" b="0" i="0" u="none" strike="noStrike" dirty="0">
                        <a:solidFill>
                          <a:srgbClr val="000000"/>
                        </a:solidFill>
                        <a:effectLst/>
                        <a:latin typeface="+mn-lt"/>
                      </a:endParaRPr>
                    </a:p>
                  </a:txBody>
                  <a:tcPr marL="9525" marR="9525" marT="9525" marB="0">
                    <a:solidFill>
                      <a:schemeClr val="accent4">
                        <a:lumMod val="60000"/>
                        <a:lumOff val="40000"/>
                      </a:schemeClr>
                    </a:solidFill>
                  </a:tcPr>
                </a:tc>
                <a:tc>
                  <a:txBody>
                    <a:bodyPr/>
                    <a:lstStyle/>
                    <a:p>
                      <a:pPr algn="l" fontAlgn="b"/>
                      <a:endParaRPr lang="en-US" sz="1800" b="0" i="0" u="none" strike="noStrike" dirty="0">
                        <a:solidFill>
                          <a:srgbClr val="000000"/>
                        </a:solidFill>
                        <a:effectLst/>
                        <a:latin typeface="+mn-lt"/>
                      </a:endParaRPr>
                    </a:p>
                  </a:txBody>
                  <a:tcPr marL="9525" marR="9525" marT="9525" marB="0" anchor="b">
                    <a:solidFill>
                      <a:schemeClr val="accent4">
                        <a:lumMod val="60000"/>
                        <a:lumOff val="40000"/>
                      </a:schemeClr>
                    </a:solidFill>
                  </a:tcPr>
                </a:tc>
                <a:tc>
                  <a:txBody>
                    <a:bodyPr/>
                    <a:lstStyle/>
                    <a:p>
                      <a:pPr algn="r" fontAlgn="t"/>
                      <a:r>
                        <a:rPr lang="en-US" sz="1800" u="none" strike="noStrike" dirty="0">
                          <a:effectLst/>
                          <a:latin typeface="+mn-lt"/>
                        </a:rPr>
                        <a:t>47</a:t>
                      </a:r>
                      <a:endParaRPr lang="en-US" sz="1800" b="0" i="0" u="none" strike="noStrike" dirty="0">
                        <a:solidFill>
                          <a:srgbClr val="000000"/>
                        </a:solidFill>
                        <a:effectLst/>
                        <a:latin typeface="+mn-lt"/>
                      </a:endParaRPr>
                    </a:p>
                  </a:txBody>
                  <a:tcPr marL="9525" marR="9525" marT="9525" marB="0">
                    <a:solidFill>
                      <a:schemeClr val="accent4">
                        <a:lumMod val="60000"/>
                        <a:lumOff val="40000"/>
                      </a:schemeClr>
                    </a:solidFill>
                  </a:tcPr>
                </a:tc>
                <a:tc>
                  <a:txBody>
                    <a:bodyPr/>
                    <a:lstStyle/>
                    <a:p>
                      <a:pPr algn="r" fontAlgn="t"/>
                      <a:r>
                        <a:rPr lang="en-US" sz="1800" u="none" strike="noStrike">
                          <a:effectLst/>
                          <a:latin typeface="+mn-lt"/>
                        </a:rPr>
                        <a:t>39</a:t>
                      </a:r>
                      <a:endParaRPr lang="en-US" sz="1800" b="0" i="0" u="none" strike="noStrike">
                        <a:solidFill>
                          <a:srgbClr val="000000"/>
                        </a:solidFill>
                        <a:effectLst/>
                        <a:latin typeface="+mn-lt"/>
                      </a:endParaRPr>
                    </a:p>
                  </a:txBody>
                  <a:tcPr marL="9525" marR="9525" marT="9525" marB="0">
                    <a:solidFill>
                      <a:schemeClr val="accent4">
                        <a:lumMod val="60000"/>
                        <a:lumOff val="40000"/>
                      </a:schemeClr>
                    </a:solidFill>
                  </a:tcPr>
                </a:tc>
                <a:tc>
                  <a:txBody>
                    <a:bodyPr/>
                    <a:lstStyle/>
                    <a:p>
                      <a:pPr algn="r" fontAlgn="t"/>
                      <a:r>
                        <a:rPr lang="en-US" sz="1800" u="none" strike="noStrike">
                          <a:effectLst/>
                          <a:latin typeface="+mn-lt"/>
                        </a:rPr>
                        <a:t>25</a:t>
                      </a:r>
                      <a:endParaRPr lang="en-US" sz="1800" b="0" i="0" u="none" strike="noStrike">
                        <a:solidFill>
                          <a:srgbClr val="000000"/>
                        </a:solidFill>
                        <a:effectLst/>
                        <a:latin typeface="+mn-lt"/>
                      </a:endParaRPr>
                    </a:p>
                  </a:txBody>
                  <a:tcPr marL="9525" marR="9525" marT="9525" marB="0">
                    <a:solidFill>
                      <a:schemeClr val="accent4">
                        <a:lumMod val="60000"/>
                        <a:lumOff val="40000"/>
                      </a:schemeClr>
                    </a:solidFill>
                  </a:tcPr>
                </a:tc>
              </a:tr>
              <a:tr h="338138">
                <a:tc>
                  <a:txBody>
                    <a:bodyPr/>
                    <a:lstStyle/>
                    <a:p>
                      <a:pPr algn="l" fontAlgn="t"/>
                      <a:r>
                        <a:rPr lang="en-US" sz="1800" u="none" strike="noStrike">
                          <a:effectLst/>
                          <a:latin typeface="+mn-lt"/>
                        </a:rPr>
                        <a:t>VTLS Inc.</a:t>
                      </a:r>
                      <a:endParaRPr lang="en-US" sz="1800" b="0" i="0" u="none" strike="noStrike">
                        <a:solidFill>
                          <a:srgbClr val="000000"/>
                        </a:solidFill>
                        <a:effectLst/>
                        <a:latin typeface="+mn-lt"/>
                      </a:endParaRPr>
                    </a:p>
                  </a:txBody>
                  <a:tcPr marL="9525" marR="9525" marT="9525" marB="0">
                    <a:solidFill>
                      <a:schemeClr val="accent4">
                        <a:lumMod val="60000"/>
                        <a:lumOff val="40000"/>
                      </a:schemeClr>
                    </a:solidFill>
                  </a:tcPr>
                </a:tc>
                <a:tc>
                  <a:txBody>
                    <a:bodyPr/>
                    <a:lstStyle/>
                    <a:p>
                      <a:pPr algn="l" fontAlgn="t"/>
                      <a:r>
                        <a:rPr lang="en-US" sz="1800" u="none" strike="noStrike" dirty="0">
                          <a:effectLst/>
                          <a:latin typeface="+mn-lt"/>
                        </a:rPr>
                        <a:t>Virtua</a:t>
                      </a:r>
                      <a:endParaRPr lang="en-US" sz="1800" b="0" i="0" u="none" strike="noStrike" dirty="0">
                        <a:solidFill>
                          <a:srgbClr val="000000"/>
                        </a:solidFill>
                        <a:effectLst/>
                        <a:latin typeface="+mn-lt"/>
                      </a:endParaRPr>
                    </a:p>
                  </a:txBody>
                  <a:tcPr marL="9525" marR="9525" marT="9525" marB="0">
                    <a:solidFill>
                      <a:schemeClr val="accent4">
                        <a:lumMod val="60000"/>
                        <a:lumOff val="40000"/>
                      </a:schemeClr>
                    </a:solidFill>
                  </a:tcPr>
                </a:tc>
                <a:tc>
                  <a:txBody>
                    <a:bodyPr/>
                    <a:lstStyle/>
                    <a:p>
                      <a:pPr algn="l" fontAlgn="b"/>
                      <a:endParaRPr lang="en-US" sz="1800" b="0" i="0" u="none" strike="noStrike" dirty="0">
                        <a:solidFill>
                          <a:srgbClr val="000000"/>
                        </a:solidFill>
                        <a:effectLst/>
                        <a:latin typeface="+mn-lt"/>
                      </a:endParaRPr>
                    </a:p>
                  </a:txBody>
                  <a:tcPr marL="9525" marR="9525" marT="9525" marB="0" anchor="b">
                    <a:solidFill>
                      <a:schemeClr val="accent4">
                        <a:lumMod val="60000"/>
                        <a:lumOff val="40000"/>
                      </a:schemeClr>
                    </a:solidFill>
                  </a:tcPr>
                </a:tc>
                <a:tc>
                  <a:txBody>
                    <a:bodyPr/>
                    <a:lstStyle/>
                    <a:p>
                      <a:pPr algn="r" fontAlgn="t"/>
                      <a:r>
                        <a:rPr lang="en-US" sz="1800" u="none" strike="noStrike" dirty="0">
                          <a:effectLst/>
                          <a:latin typeface="+mn-lt"/>
                        </a:rPr>
                        <a:t>18</a:t>
                      </a:r>
                      <a:endParaRPr lang="en-US" sz="1800" b="0" i="0" u="none" strike="noStrike" dirty="0">
                        <a:solidFill>
                          <a:srgbClr val="000000"/>
                        </a:solidFill>
                        <a:effectLst/>
                        <a:latin typeface="+mn-lt"/>
                      </a:endParaRPr>
                    </a:p>
                  </a:txBody>
                  <a:tcPr marL="9525" marR="9525" marT="9525" marB="0">
                    <a:solidFill>
                      <a:schemeClr val="accent4">
                        <a:lumMod val="60000"/>
                        <a:lumOff val="40000"/>
                      </a:schemeClr>
                    </a:solidFill>
                  </a:tcPr>
                </a:tc>
                <a:tc>
                  <a:txBody>
                    <a:bodyPr/>
                    <a:lstStyle/>
                    <a:p>
                      <a:pPr algn="r" fontAlgn="t"/>
                      <a:r>
                        <a:rPr lang="en-US" sz="1800" u="none" strike="noStrike" dirty="0">
                          <a:effectLst/>
                          <a:latin typeface="+mn-lt"/>
                        </a:rPr>
                        <a:t>22</a:t>
                      </a:r>
                      <a:endParaRPr lang="en-US" sz="1800" b="0" i="0" u="none" strike="noStrike" dirty="0">
                        <a:solidFill>
                          <a:srgbClr val="000000"/>
                        </a:solidFill>
                        <a:effectLst/>
                        <a:latin typeface="+mn-lt"/>
                      </a:endParaRPr>
                    </a:p>
                  </a:txBody>
                  <a:tcPr marL="9525" marR="9525" marT="9525" marB="0">
                    <a:solidFill>
                      <a:schemeClr val="accent4">
                        <a:lumMod val="60000"/>
                        <a:lumOff val="40000"/>
                      </a:schemeClr>
                    </a:solidFill>
                  </a:tcPr>
                </a:tc>
                <a:tc>
                  <a:txBody>
                    <a:bodyPr/>
                    <a:lstStyle/>
                    <a:p>
                      <a:pPr algn="r" fontAlgn="t"/>
                      <a:r>
                        <a:rPr lang="en-US" sz="1800" u="none" strike="noStrike" dirty="0">
                          <a:effectLst/>
                          <a:latin typeface="+mn-lt"/>
                        </a:rPr>
                        <a:t>13</a:t>
                      </a:r>
                      <a:endParaRPr lang="en-US" sz="1800" b="0" i="0" u="none" strike="noStrike" dirty="0">
                        <a:solidFill>
                          <a:srgbClr val="000000"/>
                        </a:solidFill>
                        <a:effectLst/>
                        <a:latin typeface="+mn-lt"/>
                      </a:endParaRPr>
                    </a:p>
                  </a:txBody>
                  <a:tcPr marL="9525" marR="9525" marT="9525" marB="0">
                    <a:solidFill>
                      <a:schemeClr val="accent4">
                        <a:lumMod val="60000"/>
                        <a:lumOff val="40000"/>
                      </a:schemeClr>
                    </a:solidFill>
                  </a:tcPr>
                </a:tc>
              </a:tr>
              <a:tr h="338138">
                <a:tc>
                  <a:txBody>
                    <a:bodyPr/>
                    <a:lstStyle/>
                    <a:p>
                      <a:pPr algn="l" fontAlgn="t"/>
                      <a:r>
                        <a:rPr lang="en-US" sz="1800" u="none" strike="noStrike">
                          <a:effectLst/>
                          <a:latin typeface="+mn-lt"/>
                        </a:rPr>
                        <a:t>Polaris Library Systems</a:t>
                      </a:r>
                      <a:endParaRPr lang="en-US" sz="1800" b="0" i="0" u="none" strike="noStrike">
                        <a:solidFill>
                          <a:srgbClr val="000000"/>
                        </a:solidFill>
                        <a:effectLst/>
                        <a:latin typeface="+mn-lt"/>
                      </a:endParaRPr>
                    </a:p>
                  </a:txBody>
                  <a:tcPr marL="9525" marR="9525" marT="9525" marB="0">
                    <a:solidFill>
                      <a:schemeClr val="accent4">
                        <a:lumMod val="60000"/>
                        <a:lumOff val="40000"/>
                      </a:schemeClr>
                    </a:solidFill>
                  </a:tcPr>
                </a:tc>
                <a:tc>
                  <a:txBody>
                    <a:bodyPr/>
                    <a:lstStyle/>
                    <a:p>
                      <a:pPr algn="l" fontAlgn="t"/>
                      <a:r>
                        <a:rPr lang="en-US" sz="1800" u="none" strike="noStrike">
                          <a:effectLst/>
                          <a:latin typeface="+mn-lt"/>
                        </a:rPr>
                        <a:t>Polaris ILS</a:t>
                      </a:r>
                      <a:endParaRPr lang="en-US" sz="1800" b="0" i="0" u="none" strike="noStrike">
                        <a:solidFill>
                          <a:srgbClr val="000000"/>
                        </a:solidFill>
                        <a:effectLst/>
                        <a:latin typeface="+mn-lt"/>
                      </a:endParaRPr>
                    </a:p>
                  </a:txBody>
                  <a:tcPr marL="9525" marR="9525" marT="9525" marB="0">
                    <a:solidFill>
                      <a:schemeClr val="accent4">
                        <a:lumMod val="60000"/>
                        <a:lumOff val="40000"/>
                      </a:schemeClr>
                    </a:solidFill>
                  </a:tcPr>
                </a:tc>
                <a:tc>
                  <a:txBody>
                    <a:bodyPr/>
                    <a:lstStyle/>
                    <a:p>
                      <a:pPr algn="l" fontAlgn="b"/>
                      <a:endParaRPr lang="en-US" sz="1800" b="0" i="0" u="none" strike="noStrike">
                        <a:solidFill>
                          <a:srgbClr val="000000"/>
                        </a:solidFill>
                        <a:effectLst/>
                        <a:latin typeface="+mn-lt"/>
                      </a:endParaRPr>
                    </a:p>
                  </a:txBody>
                  <a:tcPr marL="9525" marR="9525" marT="9525" marB="0" anchor="b">
                    <a:solidFill>
                      <a:schemeClr val="accent4">
                        <a:lumMod val="60000"/>
                        <a:lumOff val="40000"/>
                      </a:schemeClr>
                    </a:solidFill>
                  </a:tcPr>
                </a:tc>
                <a:tc>
                  <a:txBody>
                    <a:bodyPr/>
                    <a:lstStyle/>
                    <a:p>
                      <a:pPr algn="r" fontAlgn="t"/>
                      <a:r>
                        <a:rPr lang="en-US" sz="1800" u="none" strike="noStrike">
                          <a:effectLst/>
                          <a:latin typeface="+mn-lt"/>
                        </a:rPr>
                        <a:t>33</a:t>
                      </a:r>
                      <a:endParaRPr lang="en-US" sz="1800" b="0" i="0" u="none" strike="noStrike">
                        <a:solidFill>
                          <a:srgbClr val="000000"/>
                        </a:solidFill>
                        <a:effectLst/>
                        <a:latin typeface="+mn-lt"/>
                      </a:endParaRPr>
                    </a:p>
                  </a:txBody>
                  <a:tcPr marL="9525" marR="9525" marT="9525" marB="0">
                    <a:solidFill>
                      <a:schemeClr val="accent4">
                        <a:lumMod val="60000"/>
                        <a:lumOff val="40000"/>
                      </a:schemeClr>
                    </a:solidFill>
                  </a:tcPr>
                </a:tc>
                <a:tc>
                  <a:txBody>
                    <a:bodyPr/>
                    <a:lstStyle/>
                    <a:p>
                      <a:pPr algn="r" fontAlgn="t"/>
                      <a:r>
                        <a:rPr lang="en-US" sz="1800" u="none" strike="noStrike" dirty="0">
                          <a:effectLst/>
                          <a:latin typeface="+mn-lt"/>
                        </a:rPr>
                        <a:t>23</a:t>
                      </a:r>
                      <a:endParaRPr lang="en-US" sz="1800" b="0" i="0" u="none" strike="noStrike" dirty="0">
                        <a:solidFill>
                          <a:srgbClr val="000000"/>
                        </a:solidFill>
                        <a:effectLst/>
                        <a:latin typeface="+mn-lt"/>
                      </a:endParaRPr>
                    </a:p>
                  </a:txBody>
                  <a:tcPr marL="9525" marR="9525" marT="9525" marB="0">
                    <a:solidFill>
                      <a:schemeClr val="accent4">
                        <a:lumMod val="60000"/>
                        <a:lumOff val="40000"/>
                      </a:schemeClr>
                    </a:solidFill>
                  </a:tcPr>
                </a:tc>
                <a:tc>
                  <a:txBody>
                    <a:bodyPr/>
                    <a:lstStyle/>
                    <a:p>
                      <a:pPr algn="r" fontAlgn="t"/>
                      <a:r>
                        <a:rPr lang="en-US" sz="1800" u="none" strike="noStrike" dirty="0">
                          <a:effectLst/>
                          <a:latin typeface="+mn-lt"/>
                        </a:rPr>
                        <a:t>53</a:t>
                      </a:r>
                      <a:endParaRPr lang="en-US" sz="1800" b="0" i="0" u="none" strike="noStrike" dirty="0">
                        <a:solidFill>
                          <a:srgbClr val="000000"/>
                        </a:solidFill>
                        <a:effectLst/>
                        <a:latin typeface="+mn-lt"/>
                      </a:endParaRPr>
                    </a:p>
                  </a:txBody>
                  <a:tcPr marL="9525" marR="9525" marT="9525" marB="0">
                    <a:solidFill>
                      <a:schemeClr val="accent4">
                        <a:lumMod val="60000"/>
                        <a:lumOff val="40000"/>
                      </a:schemeClr>
                    </a:solidFill>
                  </a:tcPr>
                </a:tc>
              </a:tr>
              <a:tr h="338138">
                <a:tc>
                  <a:txBody>
                    <a:bodyPr/>
                    <a:lstStyle/>
                    <a:p>
                      <a:pPr algn="l" fontAlgn="t"/>
                      <a:r>
                        <a:rPr lang="en-US" sz="1800" u="none" strike="noStrike" dirty="0">
                          <a:effectLst/>
                          <a:latin typeface="+mn-lt"/>
                        </a:rPr>
                        <a:t>Biblionix</a:t>
                      </a:r>
                      <a:endParaRPr lang="en-US" sz="1800" b="0" i="0" u="none" strike="noStrike" dirty="0">
                        <a:solidFill>
                          <a:srgbClr val="000000"/>
                        </a:solidFill>
                        <a:effectLst/>
                        <a:latin typeface="+mn-lt"/>
                      </a:endParaRPr>
                    </a:p>
                  </a:txBody>
                  <a:tcPr marL="9525" marR="9525" marT="9525" marB="0">
                    <a:solidFill>
                      <a:schemeClr val="accent4">
                        <a:lumMod val="60000"/>
                        <a:lumOff val="40000"/>
                      </a:schemeClr>
                    </a:solidFill>
                  </a:tcPr>
                </a:tc>
                <a:tc>
                  <a:txBody>
                    <a:bodyPr/>
                    <a:lstStyle/>
                    <a:p>
                      <a:pPr algn="l" fontAlgn="t"/>
                      <a:r>
                        <a:rPr lang="en-US" sz="1800" u="none" strike="noStrike" dirty="0">
                          <a:effectLst/>
                          <a:latin typeface="+mn-lt"/>
                        </a:rPr>
                        <a:t>Apollo</a:t>
                      </a:r>
                      <a:endParaRPr lang="en-US" sz="1800" b="0" i="0" u="none" strike="noStrike" dirty="0">
                        <a:solidFill>
                          <a:srgbClr val="000000"/>
                        </a:solidFill>
                        <a:effectLst/>
                        <a:latin typeface="+mn-lt"/>
                      </a:endParaRPr>
                    </a:p>
                  </a:txBody>
                  <a:tcPr marL="9525" marR="9525" marT="9525" marB="0">
                    <a:solidFill>
                      <a:schemeClr val="accent4">
                        <a:lumMod val="60000"/>
                        <a:lumOff val="40000"/>
                      </a:schemeClr>
                    </a:solidFill>
                  </a:tcPr>
                </a:tc>
                <a:tc>
                  <a:txBody>
                    <a:bodyPr/>
                    <a:lstStyle/>
                    <a:p>
                      <a:pPr algn="l" fontAlgn="b"/>
                      <a:endParaRPr lang="en-US" sz="1800" b="0" i="0" u="none" strike="noStrike" dirty="0">
                        <a:solidFill>
                          <a:srgbClr val="000000"/>
                        </a:solidFill>
                        <a:effectLst/>
                        <a:latin typeface="+mn-lt"/>
                      </a:endParaRPr>
                    </a:p>
                  </a:txBody>
                  <a:tcPr marL="9525" marR="9525" marT="9525" marB="0" anchor="b">
                    <a:solidFill>
                      <a:schemeClr val="accent4">
                        <a:lumMod val="60000"/>
                        <a:lumOff val="40000"/>
                      </a:schemeClr>
                    </a:solidFill>
                  </a:tcPr>
                </a:tc>
                <a:tc>
                  <a:txBody>
                    <a:bodyPr/>
                    <a:lstStyle/>
                    <a:p>
                      <a:pPr algn="r" fontAlgn="t"/>
                      <a:r>
                        <a:rPr lang="en-US" sz="1800" u="none" strike="noStrike" dirty="0">
                          <a:effectLst/>
                          <a:latin typeface="+mn-lt"/>
                        </a:rPr>
                        <a:t>55</a:t>
                      </a:r>
                      <a:endParaRPr lang="en-US" sz="1800" b="0" i="0" u="none" strike="noStrike" dirty="0">
                        <a:solidFill>
                          <a:srgbClr val="000000"/>
                        </a:solidFill>
                        <a:effectLst/>
                        <a:latin typeface="+mn-lt"/>
                      </a:endParaRPr>
                    </a:p>
                  </a:txBody>
                  <a:tcPr marL="9525" marR="9525" marT="9525" marB="0">
                    <a:solidFill>
                      <a:schemeClr val="accent4">
                        <a:lumMod val="60000"/>
                        <a:lumOff val="40000"/>
                      </a:schemeClr>
                    </a:solidFill>
                  </a:tcPr>
                </a:tc>
                <a:tc>
                  <a:txBody>
                    <a:bodyPr/>
                    <a:lstStyle/>
                    <a:p>
                      <a:pPr algn="r" fontAlgn="t"/>
                      <a:r>
                        <a:rPr lang="en-US" sz="1800" u="none" strike="noStrike" dirty="0">
                          <a:effectLst/>
                          <a:latin typeface="+mn-lt"/>
                        </a:rPr>
                        <a:t>87</a:t>
                      </a:r>
                      <a:endParaRPr lang="en-US" sz="1800" b="0" i="0" u="none" strike="noStrike" dirty="0">
                        <a:solidFill>
                          <a:srgbClr val="000000"/>
                        </a:solidFill>
                        <a:effectLst/>
                        <a:latin typeface="+mn-lt"/>
                      </a:endParaRPr>
                    </a:p>
                  </a:txBody>
                  <a:tcPr marL="9525" marR="9525" marT="9525" marB="0">
                    <a:solidFill>
                      <a:schemeClr val="accent4">
                        <a:lumMod val="60000"/>
                        <a:lumOff val="40000"/>
                      </a:schemeClr>
                    </a:solidFill>
                  </a:tcPr>
                </a:tc>
                <a:tc>
                  <a:txBody>
                    <a:bodyPr/>
                    <a:lstStyle/>
                    <a:p>
                      <a:pPr algn="r" fontAlgn="t"/>
                      <a:r>
                        <a:rPr lang="en-US" sz="1800" u="none" strike="noStrike" dirty="0">
                          <a:effectLst/>
                          <a:latin typeface="+mn-lt"/>
                        </a:rPr>
                        <a:t>79</a:t>
                      </a:r>
                      <a:endParaRPr lang="en-US" sz="1800" b="0" i="0" u="none" strike="noStrike" dirty="0">
                        <a:solidFill>
                          <a:srgbClr val="000000"/>
                        </a:solidFill>
                        <a:effectLst/>
                        <a:latin typeface="+mn-lt"/>
                      </a:endParaRPr>
                    </a:p>
                  </a:txBody>
                  <a:tcPr marL="9525" marR="9525" marT="9525" marB="0">
                    <a:solidFill>
                      <a:schemeClr val="accent4">
                        <a:lumMod val="60000"/>
                        <a:lumOff val="40000"/>
                      </a:schemeClr>
                    </a:solidFill>
                  </a:tcPr>
                </a:tc>
              </a:tr>
              <a:tr h="338138">
                <a:tc>
                  <a:txBody>
                    <a:bodyPr/>
                    <a:lstStyle/>
                    <a:p>
                      <a:pPr algn="l" fontAlgn="t"/>
                      <a:r>
                        <a:rPr lang="en-US" sz="1800" b="1" u="none" strike="noStrike" dirty="0">
                          <a:effectLst/>
                          <a:latin typeface="+mn-lt"/>
                        </a:rPr>
                        <a:t>ByWater Solutions</a:t>
                      </a:r>
                      <a:endParaRPr lang="en-US" sz="1800" b="1" i="0" u="none" strike="noStrike" dirty="0">
                        <a:solidFill>
                          <a:srgbClr val="000000"/>
                        </a:solidFill>
                        <a:effectLst/>
                        <a:latin typeface="+mn-lt"/>
                      </a:endParaRPr>
                    </a:p>
                  </a:txBody>
                  <a:tcPr marL="9525" marR="9525" marT="9525" marB="0">
                    <a:solidFill>
                      <a:schemeClr val="tx2">
                        <a:lumMod val="60000"/>
                        <a:lumOff val="40000"/>
                      </a:schemeClr>
                    </a:solidFill>
                  </a:tcPr>
                </a:tc>
                <a:tc>
                  <a:txBody>
                    <a:bodyPr/>
                    <a:lstStyle/>
                    <a:p>
                      <a:pPr algn="l" fontAlgn="t"/>
                      <a:r>
                        <a:rPr lang="en-US" sz="1800" b="1" u="none" strike="noStrike" dirty="0">
                          <a:effectLst/>
                          <a:latin typeface="+mn-lt"/>
                        </a:rPr>
                        <a:t>Koha</a:t>
                      </a:r>
                      <a:endParaRPr lang="en-US" sz="1800" b="1" i="0" u="none" strike="noStrike" dirty="0">
                        <a:solidFill>
                          <a:srgbClr val="000000"/>
                        </a:solidFill>
                        <a:effectLst/>
                        <a:latin typeface="+mn-lt"/>
                      </a:endParaRPr>
                    </a:p>
                  </a:txBody>
                  <a:tcPr marL="9525" marR="9525" marT="9525" marB="0">
                    <a:solidFill>
                      <a:schemeClr val="tx2">
                        <a:lumMod val="60000"/>
                        <a:lumOff val="40000"/>
                      </a:schemeClr>
                    </a:solidFill>
                  </a:tcPr>
                </a:tc>
                <a:tc>
                  <a:txBody>
                    <a:bodyPr/>
                    <a:lstStyle/>
                    <a:p>
                      <a:pPr algn="l" fontAlgn="b"/>
                      <a:endParaRPr lang="en-US" sz="1800" b="1" i="0" u="none" strike="noStrike" dirty="0">
                        <a:solidFill>
                          <a:srgbClr val="000000"/>
                        </a:solidFill>
                        <a:effectLst/>
                        <a:latin typeface="+mn-lt"/>
                      </a:endParaRPr>
                    </a:p>
                  </a:txBody>
                  <a:tcPr marL="9525" marR="9525" marT="9525" marB="0" anchor="b">
                    <a:solidFill>
                      <a:schemeClr val="tx2">
                        <a:lumMod val="60000"/>
                        <a:lumOff val="40000"/>
                      </a:schemeClr>
                    </a:solidFill>
                  </a:tcPr>
                </a:tc>
                <a:tc>
                  <a:txBody>
                    <a:bodyPr/>
                    <a:lstStyle/>
                    <a:p>
                      <a:pPr algn="r" fontAlgn="t"/>
                      <a:r>
                        <a:rPr lang="en-US" sz="1800" b="1" u="none" strike="noStrike" dirty="0">
                          <a:effectLst/>
                          <a:latin typeface="+mn-lt"/>
                        </a:rPr>
                        <a:t>7</a:t>
                      </a:r>
                      <a:endParaRPr lang="en-US" sz="1800" b="1" i="0" u="none" strike="noStrike" dirty="0">
                        <a:solidFill>
                          <a:srgbClr val="000000"/>
                        </a:solidFill>
                        <a:effectLst/>
                        <a:latin typeface="+mn-lt"/>
                      </a:endParaRPr>
                    </a:p>
                  </a:txBody>
                  <a:tcPr marL="9525" marR="9525" marT="9525" marB="0">
                    <a:solidFill>
                      <a:schemeClr val="tx2">
                        <a:lumMod val="60000"/>
                        <a:lumOff val="40000"/>
                      </a:schemeClr>
                    </a:solidFill>
                  </a:tcPr>
                </a:tc>
                <a:tc>
                  <a:txBody>
                    <a:bodyPr/>
                    <a:lstStyle/>
                    <a:p>
                      <a:pPr algn="r" fontAlgn="t"/>
                      <a:r>
                        <a:rPr lang="en-US" sz="1800" b="1" u="none" strike="noStrike" dirty="0">
                          <a:effectLst/>
                          <a:latin typeface="+mn-lt"/>
                        </a:rPr>
                        <a:t>44</a:t>
                      </a:r>
                      <a:endParaRPr lang="en-US" sz="1800" b="1" i="0" u="none" strike="noStrike" dirty="0">
                        <a:solidFill>
                          <a:srgbClr val="000000"/>
                        </a:solidFill>
                        <a:effectLst/>
                        <a:latin typeface="+mn-lt"/>
                      </a:endParaRPr>
                    </a:p>
                  </a:txBody>
                  <a:tcPr marL="9525" marR="9525" marT="9525" marB="0">
                    <a:solidFill>
                      <a:schemeClr val="tx2">
                        <a:lumMod val="60000"/>
                        <a:lumOff val="40000"/>
                      </a:schemeClr>
                    </a:solidFill>
                  </a:tcPr>
                </a:tc>
                <a:tc>
                  <a:txBody>
                    <a:bodyPr/>
                    <a:lstStyle/>
                    <a:p>
                      <a:pPr algn="r" fontAlgn="t"/>
                      <a:r>
                        <a:rPr lang="en-US" sz="1800" b="1" u="none" strike="noStrike" dirty="0">
                          <a:effectLst/>
                          <a:latin typeface="+mn-lt"/>
                        </a:rPr>
                        <a:t>54</a:t>
                      </a:r>
                      <a:endParaRPr lang="en-US" sz="1800" b="1" i="0" u="none" strike="noStrike" dirty="0">
                        <a:solidFill>
                          <a:srgbClr val="000000"/>
                        </a:solidFill>
                        <a:effectLst/>
                        <a:latin typeface="+mn-lt"/>
                      </a:endParaRPr>
                    </a:p>
                  </a:txBody>
                  <a:tcPr marL="9525" marR="9525" marT="9525" marB="0">
                    <a:solidFill>
                      <a:schemeClr val="tx2">
                        <a:lumMod val="60000"/>
                        <a:lumOff val="40000"/>
                      </a:schemeClr>
                    </a:solidFill>
                  </a:tcPr>
                </a:tc>
              </a:tr>
              <a:tr h="338138">
                <a:tc>
                  <a:txBody>
                    <a:bodyPr/>
                    <a:lstStyle/>
                    <a:p>
                      <a:pPr algn="l" fontAlgn="t"/>
                      <a:r>
                        <a:rPr lang="en-US" sz="1800" b="1" u="none" strike="noStrike" dirty="0">
                          <a:effectLst/>
                          <a:latin typeface="+mn-lt"/>
                        </a:rPr>
                        <a:t>PTFS </a:t>
                      </a:r>
                      <a:r>
                        <a:rPr lang="en-US" sz="1800" b="1" u="none" strike="noStrike" dirty="0" smtClean="0">
                          <a:effectLst/>
                          <a:latin typeface="+mn-lt"/>
                        </a:rPr>
                        <a:t>LibLime</a:t>
                      </a:r>
                      <a:endParaRPr lang="en-US" sz="1800" b="1" i="0" u="none" strike="noStrike" dirty="0">
                        <a:solidFill>
                          <a:srgbClr val="000000"/>
                        </a:solidFill>
                        <a:effectLst/>
                        <a:latin typeface="+mn-lt"/>
                      </a:endParaRPr>
                    </a:p>
                  </a:txBody>
                  <a:tcPr marL="9525" marR="9525" marT="9525" marB="0">
                    <a:solidFill>
                      <a:schemeClr val="tx2">
                        <a:lumMod val="60000"/>
                        <a:lumOff val="40000"/>
                      </a:schemeClr>
                    </a:solidFill>
                  </a:tcPr>
                </a:tc>
                <a:tc>
                  <a:txBody>
                    <a:bodyPr/>
                    <a:lstStyle/>
                    <a:p>
                      <a:pPr algn="l" fontAlgn="t"/>
                      <a:r>
                        <a:rPr lang="en-US" sz="1800" b="1" u="none" strike="noStrike" dirty="0">
                          <a:effectLst/>
                          <a:latin typeface="+mn-lt"/>
                        </a:rPr>
                        <a:t>LibLime Academic Koha</a:t>
                      </a:r>
                      <a:endParaRPr lang="en-US" sz="1800" b="1" i="0" u="none" strike="noStrike" dirty="0">
                        <a:solidFill>
                          <a:srgbClr val="000000"/>
                        </a:solidFill>
                        <a:effectLst/>
                        <a:latin typeface="+mn-lt"/>
                      </a:endParaRPr>
                    </a:p>
                  </a:txBody>
                  <a:tcPr marL="9525" marR="9525" marT="9525" marB="0">
                    <a:solidFill>
                      <a:schemeClr val="tx2">
                        <a:lumMod val="60000"/>
                        <a:lumOff val="40000"/>
                      </a:schemeClr>
                    </a:solidFill>
                  </a:tcPr>
                </a:tc>
                <a:tc>
                  <a:txBody>
                    <a:bodyPr/>
                    <a:lstStyle/>
                    <a:p>
                      <a:pPr algn="l" fontAlgn="b"/>
                      <a:endParaRPr lang="en-US" sz="1800" b="1" i="0" u="none" strike="noStrike" dirty="0">
                        <a:solidFill>
                          <a:srgbClr val="000000"/>
                        </a:solidFill>
                        <a:effectLst/>
                        <a:latin typeface="+mn-lt"/>
                      </a:endParaRPr>
                    </a:p>
                  </a:txBody>
                  <a:tcPr marL="9525" marR="9525" marT="9525" marB="0" anchor="b">
                    <a:solidFill>
                      <a:schemeClr val="tx2">
                        <a:lumMod val="60000"/>
                        <a:lumOff val="40000"/>
                      </a:schemeClr>
                    </a:solidFill>
                  </a:tcPr>
                </a:tc>
                <a:tc>
                  <a:txBody>
                    <a:bodyPr/>
                    <a:lstStyle/>
                    <a:p>
                      <a:pPr algn="l" fontAlgn="t"/>
                      <a:r>
                        <a:rPr lang="en-US" sz="1800" b="1" u="none" strike="noStrike" dirty="0">
                          <a:effectLst/>
                          <a:latin typeface="+mn-lt"/>
                        </a:rPr>
                        <a:t> </a:t>
                      </a:r>
                      <a:endParaRPr lang="en-US" sz="1800" b="1" i="0" u="none" strike="noStrike" dirty="0">
                        <a:solidFill>
                          <a:srgbClr val="000000"/>
                        </a:solidFill>
                        <a:effectLst/>
                        <a:latin typeface="+mn-lt"/>
                      </a:endParaRPr>
                    </a:p>
                  </a:txBody>
                  <a:tcPr marL="9525" marR="9525" marT="9525" marB="0">
                    <a:solidFill>
                      <a:schemeClr val="tx2">
                        <a:lumMod val="60000"/>
                        <a:lumOff val="40000"/>
                      </a:schemeClr>
                    </a:solidFill>
                  </a:tcPr>
                </a:tc>
                <a:tc>
                  <a:txBody>
                    <a:bodyPr/>
                    <a:lstStyle/>
                    <a:p>
                      <a:pPr algn="l" fontAlgn="t"/>
                      <a:r>
                        <a:rPr lang="en-US" sz="1800" b="1" u="none" strike="noStrike" dirty="0">
                          <a:effectLst/>
                          <a:latin typeface="+mn-lt"/>
                        </a:rPr>
                        <a:t> </a:t>
                      </a:r>
                      <a:endParaRPr lang="en-US" sz="1800" b="1" i="0" u="none" strike="noStrike" dirty="0">
                        <a:solidFill>
                          <a:srgbClr val="000000"/>
                        </a:solidFill>
                        <a:effectLst/>
                        <a:latin typeface="+mn-lt"/>
                      </a:endParaRPr>
                    </a:p>
                  </a:txBody>
                  <a:tcPr marL="9525" marR="9525" marT="9525" marB="0">
                    <a:solidFill>
                      <a:schemeClr val="tx2">
                        <a:lumMod val="60000"/>
                        <a:lumOff val="40000"/>
                      </a:schemeClr>
                    </a:solidFill>
                  </a:tcPr>
                </a:tc>
                <a:tc>
                  <a:txBody>
                    <a:bodyPr/>
                    <a:lstStyle/>
                    <a:p>
                      <a:pPr algn="r" fontAlgn="t"/>
                      <a:r>
                        <a:rPr lang="en-US" sz="1800" b="1" u="none" strike="noStrike" dirty="0">
                          <a:effectLst/>
                          <a:latin typeface="+mn-lt"/>
                        </a:rPr>
                        <a:t>7</a:t>
                      </a:r>
                      <a:endParaRPr lang="en-US" sz="1800" b="1" i="0" u="none" strike="noStrike" dirty="0">
                        <a:solidFill>
                          <a:srgbClr val="000000"/>
                        </a:solidFill>
                        <a:effectLst/>
                        <a:latin typeface="+mn-lt"/>
                      </a:endParaRPr>
                    </a:p>
                  </a:txBody>
                  <a:tcPr marL="9525" marR="9525" marT="9525" marB="0">
                    <a:solidFill>
                      <a:schemeClr val="tx2">
                        <a:lumMod val="60000"/>
                        <a:lumOff val="40000"/>
                      </a:schemeClr>
                    </a:solidFill>
                  </a:tcPr>
                </a:tc>
              </a:tr>
              <a:tr h="338138">
                <a:tc>
                  <a:txBody>
                    <a:bodyPr/>
                    <a:lstStyle/>
                    <a:p>
                      <a:pPr algn="l" fontAlgn="t"/>
                      <a:r>
                        <a:rPr lang="en-US" sz="1800" b="1" u="none" strike="noStrike" dirty="0">
                          <a:effectLst/>
                          <a:latin typeface="+mn-lt"/>
                        </a:rPr>
                        <a:t>PTFS </a:t>
                      </a:r>
                      <a:r>
                        <a:rPr lang="en-US" sz="1800" b="1" u="none" strike="noStrike" dirty="0" smtClean="0">
                          <a:effectLst/>
                          <a:latin typeface="+mn-lt"/>
                        </a:rPr>
                        <a:t>LibLime</a:t>
                      </a:r>
                      <a:endParaRPr lang="en-US" sz="1800" b="1" i="0" u="none" strike="noStrike" dirty="0">
                        <a:solidFill>
                          <a:srgbClr val="000000"/>
                        </a:solidFill>
                        <a:effectLst/>
                        <a:latin typeface="+mn-lt"/>
                      </a:endParaRPr>
                    </a:p>
                  </a:txBody>
                  <a:tcPr marL="9525" marR="9525" marT="9525" marB="0">
                    <a:solidFill>
                      <a:schemeClr val="tx2">
                        <a:lumMod val="60000"/>
                        <a:lumOff val="40000"/>
                      </a:schemeClr>
                    </a:solidFill>
                  </a:tcPr>
                </a:tc>
                <a:tc>
                  <a:txBody>
                    <a:bodyPr/>
                    <a:lstStyle/>
                    <a:p>
                      <a:pPr algn="l" fontAlgn="t"/>
                      <a:r>
                        <a:rPr lang="en-US" sz="1800" b="1" u="none" strike="noStrike" dirty="0">
                          <a:effectLst/>
                          <a:latin typeface="+mn-lt"/>
                        </a:rPr>
                        <a:t>LibLime Koha</a:t>
                      </a:r>
                      <a:endParaRPr lang="en-US" sz="1800" b="1" i="0" u="none" strike="noStrike" dirty="0">
                        <a:solidFill>
                          <a:srgbClr val="000000"/>
                        </a:solidFill>
                        <a:effectLst/>
                        <a:latin typeface="+mn-lt"/>
                      </a:endParaRPr>
                    </a:p>
                  </a:txBody>
                  <a:tcPr marL="9525" marR="9525" marT="9525" marB="0">
                    <a:solidFill>
                      <a:schemeClr val="tx2">
                        <a:lumMod val="60000"/>
                        <a:lumOff val="40000"/>
                      </a:schemeClr>
                    </a:solidFill>
                  </a:tcPr>
                </a:tc>
                <a:tc>
                  <a:txBody>
                    <a:bodyPr/>
                    <a:lstStyle/>
                    <a:p>
                      <a:pPr algn="l" fontAlgn="b"/>
                      <a:endParaRPr lang="en-US" sz="1800" b="1" i="0" u="none" strike="noStrike" dirty="0">
                        <a:solidFill>
                          <a:srgbClr val="000000"/>
                        </a:solidFill>
                        <a:effectLst/>
                        <a:latin typeface="+mn-lt"/>
                      </a:endParaRPr>
                    </a:p>
                  </a:txBody>
                  <a:tcPr marL="9525" marR="9525" marT="9525" marB="0" anchor="b">
                    <a:solidFill>
                      <a:schemeClr val="tx2">
                        <a:lumMod val="60000"/>
                        <a:lumOff val="40000"/>
                      </a:schemeClr>
                    </a:solidFill>
                  </a:tcPr>
                </a:tc>
                <a:tc>
                  <a:txBody>
                    <a:bodyPr/>
                    <a:lstStyle/>
                    <a:p>
                      <a:pPr algn="l" fontAlgn="t"/>
                      <a:r>
                        <a:rPr lang="en-US" sz="1800" b="1" u="none" strike="noStrike" dirty="0">
                          <a:effectLst/>
                          <a:latin typeface="+mn-lt"/>
                        </a:rPr>
                        <a:t> </a:t>
                      </a:r>
                      <a:endParaRPr lang="en-US" sz="1800" b="1" i="0" u="none" strike="noStrike" dirty="0">
                        <a:solidFill>
                          <a:srgbClr val="000000"/>
                        </a:solidFill>
                        <a:effectLst/>
                        <a:latin typeface="+mn-lt"/>
                      </a:endParaRPr>
                    </a:p>
                  </a:txBody>
                  <a:tcPr marL="9525" marR="9525" marT="9525" marB="0">
                    <a:solidFill>
                      <a:schemeClr val="tx2">
                        <a:lumMod val="60000"/>
                        <a:lumOff val="40000"/>
                      </a:schemeClr>
                    </a:solidFill>
                  </a:tcPr>
                </a:tc>
                <a:tc>
                  <a:txBody>
                    <a:bodyPr/>
                    <a:lstStyle/>
                    <a:p>
                      <a:pPr algn="r" fontAlgn="t"/>
                      <a:r>
                        <a:rPr lang="en-US" sz="1800" b="1" u="none" strike="noStrike" dirty="0">
                          <a:effectLst/>
                          <a:latin typeface="+mn-lt"/>
                        </a:rPr>
                        <a:t>44</a:t>
                      </a:r>
                      <a:endParaRPr lang="en-US" sz="1800" b="1" i="0" u="none" strike="noStrike" dirty="0">
                        <a:solidFill>
                          <a:srgbClr val="000000"/>
                        </a:solidFill>
                        <a:effectLst/>
                        <a:latin typeface="+mn-lt"/>
                      </a:endParaRPr>
                    </a:p>
                  </a:txBody>
                  <a:tcPr marL="9525" marR="9525" marT="9525" marB="0">
                    <a:solidFill>
                      <a:schemeClr val="tx2">
                        <a:lumMod val="60000"/>
                        <a:lumOff val="40000"/>
                      </a:schemeClr>
                    </a:solidFill>
                  </a:tcPr>
                </a:tc>
                <a:tc>
                  <a:txBody>
                    <a:bodyPr/>
                    <a:lstStyle/>
                    <a:p>
                      <a:pPr algn="r" fontAlgn="t"/>
                      <a:r>
                        <a:rPr lang="en-US" sz="1800" b="1" u="none" strike="noStrike" dirty="0">
                          <a:effectLst/>
                          <a:latin typeface="+mn-lt"/>
                        </a:rPr>
                        <a:t>27</a:t>
                      </a:r>
                      <a:endParaRPr lang="en-US" sz="1800" b="1" i="0" u="none" strike="noStrike" dirty="0">
                        <a:solidFill>
                          <a:srgbClr val="000000"/>
                        </a:solidFill>
                        <a:effectLst/>
                        <a:latin typeface="+mn-lt"/>
                      </a:endParaRPr>
                    </a:p>
                  </a:txBody>
                  <a:tcPr marL="9525" marR="9525" marT="9525" marB="0">
                    <a:solidFill>
                      <a:schemeClr val="tx2">
                        <a:lumMod val="60000"/>
                        <a:lumOff val="40000"/>
                      </a:schemeClr>
                    </a:solidFill>
                  </a:tcPr>
                </a:tc>
              </a:tr>
              <a:tr h="338138">
                <a:tc>
                  <a:txBody>
                    <a:bodyPr/>
                    <a:lstStyle/>
                    <a:p>
                      <a:pPr algn="l" fontAlgn="t"/>
                      <a:r>
                        <a:rPr lang="en-US" sz="1800" b="1" u="none" strike="noStrike">
                          <a:effectLst/>
                          <a:latin typeface="+mn-lt"/>
                        </a:rPr>
                        <a:t>Equinox Software</a:t>
                      </a:r>
                      <a:endParaRPr lang="en-US" sz="1800" b="1" i="0" u="none" strike="noStrike">
                        <a:solidFill>
                          <a:srgbClr val="000000"/>
                        </a:solidFill>
                        <a:effectLst/>
                        <a:latin typeface="+mn-lt"/>
                      </a:endParaRPr>
                    </a:p>
                  </a:txBody>
                  <a:tcPr marL="9525" marR="9525" marT="9525" marB="0">
                    <a:solidFill>
                      <a:schemeClr val="tx2">
                        <a:lumMod val="60000"/>
                        <a:lumOff val="40000"/>
                      </a:schemeClr>
                    </a:solidFill>
                  </a:tcPr>
                </a:tc>
                <a:tc>
                  <a:txBody>
                    <a:bodyPr/>
                    <a:lstStyle/>
                    <a:p>
                      <a:pPr algn="l" fontAlgn="t"/>
                      <a:r>
                        <a:rPr lang="en-US" sz="1800" b="1" u="none" strike="noStrike" dirty="0">
                          <a:effectLst/>
                          <a:latin typeface="+mn-lt"/>
                        </a:rPr>
                        <a:t>Evergreen</a:t>
                      </a:r>
                      <a:endParaRPr lang="en-US" sz="1800" b="1" i="0" u="none" strike="noStrike" dirty="0">
                        <a:solidFill>
                          <a:srgbClr val="000000"/>
                        </a:solidFill>
                        <a:effectLst/>
                        <a:latin typeface="+mn-lt"/>
                      </a:endParaRPr>
                    </a:p>
                  </a:txBody>
                  <a:tcPr marL="9525" marR="9525" marT="9525" marB="0">
                    <a:solidFill>
                      <a:schemeClr val="tx2">
                        <a:lumMod val="60000"/>
                        <a:lumOff val="40000"/>
                      </a:schemeClr>
                    </a:solidFill>
                  </a:tcPr>
                </a:tc>
                <a:tc>
                  <a:txBody>
                    <a:bodyPr/>
                    <a:lstStyle/>
                    <a:p>
                      <a:pPr algn="l" fontAlgn="b"/>
                      <a:endParaRPr lang="en-US" sz="1800" b="1" i="0" u="none" strike="noStrike">
                        <a:solidFill>
                          <a:srgbClr val="000000"/>
                        </a:solidFill>
                        <a:effectLst/>
                        <a:latin typeface="+mn-lt"/>
                      </a:endParaRPr>
                    </a:p>
                  </a:txBody>
                  <a:tcPr marL="9525" marR="9525" marT="9525" marB="0" anchor="b">
                    <a:solidFill>
                      <a:schemeClr val="tx2">
                        <a:lumMod val="60000"/>
                        <a:lumOff val="40000"/>
                      </a:schemeClr>
                    </a:solidFill>
                  </a:tcPr>
                </a:tc>
                <a:tc>
                  <a:txBody>
                    <a:bodyPr/>
                    <a:lstStyle/>
                    <a:p>
                      <a:pPr algn="r" fontAlgn="t"/>
                      <a:r>
                        <a:rPr lang="en-US" sz="1800" b="1" u="none" strike="noStrike" dirty="0">
                          <a:effectLst/>
                          <a:latin typeface="+mn-lt"/>
                        </a:rPr>
                        <a:t>18</a:t>
                      </a:r>
                      <a:endParaRPr lang="en-US" sz="1800" b="1" i="0" u="none" strike="noStrike" dirty="0">
                        <a:solidFill>
                          <a:srgbClr val="000000"/>
                        </a:solidFill>
                        <a:effectLst/>
                        <a:latin typeface="+mn-lt"/>
                      </a:endParaRPr>
                    </a:p>
                  </a:txBody>
                  <a:tcPr marL="9525" marR="9525" marT="9525" marB="0">
                    <a:solidFill>
                      <a:schemeClr val="tx2">
                        <a:lumMod val="60000"/>
                        <a:lumOff val="40000"/>
                      </a:schemeClr>
                    </a:solidFill>
                  </a:tcPr>
                </a:tc>
                <a:tc>
                  <a:txBody>
                    <a:bodyPr/>
                    <a:lstStyle/>
                    <a:p>
                      <a:pPr algn="r" fontAlgn="t"/>
                      <a:r>
                        <a:rPr lang="en-US" sz="1800" b="1" u="none" strike="noStrike" dirty="0">
                          <a:effectLst/>
                          <a:latin typeface="+mn-lt"/>
                        </a:rPr>
                        <a:t>15</a:t>
                      </a:r>
                      <a:endParaRPr lang="en-US" sz="1800" b="1" i="0" u="none" strike="noStrike" dirty="0">
                        <a:solidFill>
                          <a:srgbClr val="000000"/>
                        </a:solidFill>
                        <a:effectLst/>
                        <a:latin typeface="+mn-lt"/>
                      </a:endParaRPr>
                    </a:p>
                  </a:txBody>
                  <a:tcPr marL="9525" marR="9525" marT="9525" marB="0">
                    <a:solidFill>
                      <a:schemeClr val="tx2">
                        <a:lumMod val="60000"/>
                        <a:lumOff val="40000"/>
                      </a:schemeClr>
                    </a:solidFill>
                  </a:tcPr>
                </a:tc>
                <a:tc>
                  <a:txBody>
                    <a:bodyPr/>
                    <a:lstStyle/>
                    <a:p>
                      <a:pPr algn="r" fontAlgn="t"/>
                      <a:r>
                        <a:rPr lang="en-US" sz="1800" b="1" u="none" strike="noStrike" dirty="0">
                          <a:effectLst/>
                          <a:latin typeface="+mn-lt"/>
                        </a:rPr>
                        <a:t>21</a:t>
                      </a:r>
                      <a:endParaRPr lang="en-US" sz="1800" b="1" i="0" u="none" strike="noStrike" dirty="0">
                        <a:solidFill>
                          <a:srgbClr val="000000"/>
                        </a:solidFill>
                        <a:effectLst/>
                        <a:latin typeface="+mn-lt"/>
                      </a:endParaRPr>
                    </a:p>
                  </a:txBody>
                  <a:tcPr marL="9525" marR="9525" marT="9525" marB="0">
                    <a:solidFill>
                      <a:schemeClr val="tx2">
                        <a:lumMod val="60000"/>
                        <a:lumOff val="40000"/>
                      </a:schemeClr>
                    </a:solidFill>
                  </a:tcPr>
                </a:tc>
              </a:tr>
              <a:tr h="338138">
                <a:tc>
                  <a:txBody>
                    <a:bodyPr/>
                    <a:lstStyle/>
                    <a:p>
                      <a:pPr algn="l" fontAlgn="t"/>
                      <a:r>
                        <a:rPr lang="en-US" sz="1800" b="1" u="none" strike="noStrike">
                          <a:effectLst/>
                          <a:latin typeface="+mn-lt"/>
                        </a:rPr>
                        <a:t>Equinox Software</a:t>
                      </a:r>
                      <a:endParaRPr lang="en-US" sz="1800" b="1" i="0" u="none" strike="noStrike">
                        <a:solidFill>
                          <a:srgbClr val="000000"/>
                        </a:solidFill>
                        <a:effectLst/>
                        <a:latin typeface="+mn-lt"/>
                      </a:endParaRPr>
                    </a:p>
                  </a:txBody>
                  <a:tcPr marL="9525" marR="9525" marT="9525" marB="0">
                    <a:solidFill>
                      <a:schemeClr val="tx2">
                        <a:lumMod val="60000"/>
                        <a:lumOff val="40000"/>
                      </a:schemeClr>
                    </a:solidFill>
                  </a:tcPr>
                </a:tc>
                <a:tc>
                  <a:txBody>
                    <a:bodyPr/>
                    <a:lstStyle/>
                    <a:p>
                      <a:pPr algn="l" fontAlgn="t"/>
                      <a:r>
                        <a:rPr lang="en-US" sz="1800" b="1" u="none" strike="noStrike">
                          <a:effectLst/>
                          <a:latin typeface="+mn-lt"/>
                        </a:rPr>
                        <a:t>Koha</a:t>
                      </a:r>
                      <a:endParaRPr lang="en-US" sz="1800" b="1" i="0" u="none" strike="noStrike">
                        <a:solidFill>
                          <a:srgbClr val="000000"/>
                        </a:solidFill>
                        <a:effectLst/>
                        <a:latin typeface="+mn-lt"/>
                      </a:endParaRPr>
                    </a:p>
                  </a:txBody>
                  <a:tcPr marL="9525" marR="9525" marT="9525" marB="0">
                    <a:solidFill>
                      <a:schemeClr val="tx2">
                        <a:lumMod val="60000"/>
                        <a:lumOff val="40000"/>
                      </a:schemeClr>
                    </a:solidFill>
                  </a:tcPr>
                </a:tc>
                <a:tc>
                  <a:txBody>
                    <a:bodyPr/>
                    <a:lstStyle/>
                    <a:p>
                      <a:pPr algn="l" fontAlgn="b"/>
                      <a:endParaRPr lang="en-US" sz="1800" b="1" i="0" u="none" strike="noStrike">
                        <a:solidFill>
                          <a:srgbClr val="000000"/>
                        </a:solidFill>
                        <a:effectLst/>
                        <a:latin typeface="+mn-lt"/>
                      </a:endParaRPr>
                    </a:p>
                  </a:txBody>
                  <a:tcPr marL="9525" marR="9525" marT="9525" marB="0" anchor="b">
                    <a:solidFill>
                      <a:schemeClr val="tx2">
                        <a:lumMod val="60000"/>
                        <a:lumOff val="40000"/>
                      </a:schemeClr>
                    </a:solidFill>
                  </a:tcPr>
                </a:tc>
                <a:tc>
                  <a:txBody>
                    <a:bodyPr/>
                    <a:lstStyle/>
                    <a:p>
                      <a:pPr algn="l" fontAlgn="t"/>
                      <a:r>
                        <a:rPr lang="en-US" sz="1800" b="1" u="none" strike="noStrike">
                          <a:effectLst/>
                          <a:latin typeface="+mn-lt"/>
                        </a:rPr>
                        <a:t> </a:t>
                      </a:r>
                      <a:endParaRPr lang="en-US" sz="1800" b="1" i="0" u="none" strike="noStrike">
                        <a:solidFill>
                          <a:srgbClr val="000000"/>
                        </a:solidFill>
                        <a:effectLst/>
                        <a:latin typeface="+mn-lt"/>
                      </a:endParaRPr>
                    </a:p>
                  </a:txBody>
                  <a:tcPr marL="9525" marR="9525" marT="9525" marB="0">
                    <a:solidFill>
                      <a:schemeClr val="tx2">
                        <a:lumMod val="60000"/>
                        <a:lumOff val="40000"/>
                      </a:schemeClr>
                    </a:solidFill>
                  </a:tcPr>
                </a:tc>
                <a:tc>
                  <a:txBody>
                    <a:bodyPr/>
                    <a:lstStyle/>
                    <a:p>
                      <a:pPr algn="l" fontAlgn="t"/>
                      <a:r>
                        <a:rPr lang="en-US" sz="1800" b="1" u="none" strike="noStrike">
                          <a:effectLst/>
                          <a:latin typeface="+mn-lt"/>
                        </a:rPr>
                        <a:t> </a:t>
                      </a:r>
                      <a:endParaRPr lang="en-US" sz="1800" b="1" i="0" u="none" strike="noStrike">
                        <a:solidFill>
                          <a:srgbClr val="000000"/>
                        </a:solidFill>
                        <a:effectLst/>
                        <a:latin typeface="+mn-lt"/>
                      </a:endParaRPr>
                    </a:p>
                  </a:txBody>
                  <a:tcPr marL="9525" marR="9525" marT="9525" marB="0">
                    <a:solidFill>
                      <a:schemeClr val="tx2">
                        <a:lumMod val="60000"/>
                        <a:lumOff val="40000"/>
                      </a:schemeClr>
                    </a:solidFill>
                  </a:tcPr>
                </a:tc>
                <a:tc>
                  <a:txBody>
                    <a:bodyPr/>
                    <a:lstStyle/>
                    <a:p>
                      <a:pPr algn="r" fontAlgn="t"/>
                      <a:r>
                        <a:rPr lang="en-US" sz="1800" b="1" u="none" strike="noStrike" dirty="0">
                          <a:effectLst/>
                          <a:latin typeface="+mn-lt"/>
                        </a:rPr>
                        <a:t>6</a:t>
                      </a:r>
                      <a:endParaRPr lang="en-US" sz="1800" b="1" i="0" u="none" strike="noStrike" dirty="0">
                        <a:solidFill>
                          <a:srgbClr val="000000"/>
                        </a:solidFill>
                        <a:effectLst/>
                        <a:latin typeface="+mn-lt"/>
                      </a:endParaRPr>
                    </a:p>
                  </a:txBody>
                  <a:tcPr marL="9525" marR="9525" marT="9525" marB="0">
                    <a:solidFill>
                      <a:schemeClr val="tx2">
                        <a:lumMod val="60000"/>
                        <a:lumOff val="40000"/>
                      </a:schemeClr>
                    </a:solidFill>
                  </a:tcPr>
                </a:tc>
              </a:tr>
            </a:tbl>
          </a:graphicData>
        </a:graphic>
      </p:graphicFrame>
    </p:spTree>
    <p:extLst>
      <p:ext uri="{BB962C8B-B14F-4D97-AF65-F5344CB8AC3E}">
        <p14:creationId xmlns:p14="http://schemas.microsoft.com/office/powerpoint/2010/main" val="12741239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smtClean="0"/>
              <a:t>Traditional Proprietary Commercial ILS</a:t>
            </a:r>
          </a:p>
          <a:p>
            <a:pPr marL="640080" marR="0" lvl="1" indent="-274320" algn="l" defTabSz="914400" rtl="0" eaLnBrk="1" fontAlgn="auto" latinLnBrk="0" hangingPunct="1">
              <a:lnSpc>
                <a:spcPct val="100000"/>
              </a:lnSpc>
              <a:spcBef>
                <a:spcPts val="550"/>
              </a:spcBef>
              <a:spcAft>
                <a:spcPts val="0"/>
              </a:spcAft>
              <a:buClr>
                <a:schemeClr val="accent1"/>
              </a:buClr>
              <a:buSzPct val="70000"/>
              <a:buFont typeface="Wingdings 2"/>
              <a:buChar char=""/>
              <a:tabLst/>
              <a:defRPr/>
            </a:pPr>
            <a:r>
              <a:rPr kumimoji="0" lang="en-US" sz="2600" kern="1200" baseline="0" dirty="0" smtClean="0">
                <a:solidFill>
                  <a:schemeClr val="tx1"/>
                </a:solidFill>
                <a:effectLst/>
                <a:latin typeface="+mn-lt"/>
                <a:ea typeface="+mn-ea"/>
                <a:cs typeface="+mn-cs"/>
              </a:rPr>
              <a:t>Aleph, Voyager, </a:t>
            </a:r>
            <a:r>
              <a:rPr lang="en-US" dirty="0" smtClean="0"/>
              <a:t>Millennium, Symphony,</a:t>
            </a:r>
            <a:r>
              <a:rPr lang="en-US" baseline="0" dirty="0" smtClean="0"/>
              <a:t> Polaris, </a:t>
            </a:r>
          </a:p>
          <a:p>
            <a:pPr marL="640080" marR="0" lvl="1" indent="-274320" algn="l" defTabSz="914400" rtl="0" eaLnBrk="1" fontAlgn="auto" latinLnBrk="0" hangingPunct="1">
              <a:lnSpc>
                <a:spcPct val="100000"/>
              </a:lnSpc>
              <a:spcBef>
                <a:spcPts val="550"/>
              </a:spcBef>
              <a:spcAft>
                <a:spcPts val="0"/>
              </a:spcAft>
              <a:buClr>
                <a:schemeClr val="accent1"/>
              </a:buClr>
              <a:buSzPct val="70000"/>
              <a:buFont typeface="Wingdings 2"/>
              <a:buChar char=""/>
              <a:tabLst/>
              <a:defRPr/>
            </a:pPr>
            <a:r>
              <a:rPr lang="en-US" baseline="0" dirty="0" smtClean="0"/>
              <a:t>BOOK-IT, </a:t>
            </a:r>
            <a:r>
              <a:rPr lang="en-US" baseline="0" dirty="0" err="1" smtClean="0"/>
              <a:t>DDELibra</a:t>
            </a:r>
            <a:r>
              <a:rPr lang="en-US" baseline="0" dirty="0" smtClean="0"/>
              <a:t>, Libra.se</a:t>
            </a:r>
          </a:p>
          <a:p>
            <a:pPr lvl="1"/>
            <a:r>
              <a:rPr lang="en-US" baseline="0" dirty="0" smtClean="0"/>
              <a:t>LIBERO, Amlib, Spydus, TOTALS II, Talis Alto, OpenGalaxy</a:t>
            </a:r>
            <a:endParaRPr lang="en-US" dirty="0" smtClean="0"/>
          </a:p>
          <a:p>
            <a:r>
              <a:rPr lang="en-US" dirty="0" smtClean="0"/>
              <a:t>Traditional Open</a:t>
            </a:r>
            <a:r>
              <a:rPr lang="en-US" baseline="0" dirty="0" smtClean="0"/>
              <a:t> Source ILS</a:t>
            </a:r>
          </a:p>
          <a:p>
            <a:pPr lvl="1"/>
            <a:r>
              <a:rPr lang="en-US" baseline="0" dirty="0" smtClean="0"/>
              <a:t>Evergreen, Koha</a:t>
            </a:r>
          </a:p>
          <a:p>
            <a:r>
              <a:rPr lang="en-US" baseline="0" dirty="0" smtClean="0"/>
              <a:t>New generation Library Services Platforms</a:t>
            </a:r>
          </a:p>
          <a:p>
            <a:pPr lvl="1"/>
            <a:r>
              <a:rPr lang="en-US" baseline="0" dirty="0" smtClean="0"/>
              <a:t>Ex Libris Alma</a:t>
            </a:r>
          </a:p>
          <a:p>
            <a:pPr lvl="1"/>
            <a:r>
              <a:rPr lang="en-US" baseline="0" dirty="0" smtClean="0"/>
              <a:t>Kuali OLE (Enterprise, not cloud)</a:t>
            </a:r>
          </a:p>
          <a:p>
            <a:pPr lvl="1"/>
            <a:r>
              <a:rPr lang="en-US" baseline="0" dirty="0" smtClean="0"/>
              <a:t>OCLC WorldShare Management Services, </a:t>
            </a:r>
          </a:p>
          <a:p>
            <a:pPr lvl="1"/>
            <a:r>
              <a:rPr lang="en-US" baseline="0" dirty="0" smtClean="0"/>
              <a:t>Serials Solutions Intota</a:t>
            </a:r>
          </a:p>
          <a:p>
            <a:pPr lvl="1"/>
            <a:r>
              <a:rPr lang="en-US" dirty="0" smtClean="0"/>
              <a:t>Innovative Interfaces Sierra (evolving)</a:t>
            </a:r>
          </a:p>
        </p:txBody>
      </p:sp>
      <p:sp>
        <p:nvSpPr>
          <p:cNvPr id="3" name="Title 2"/>
          <p:cNvSpPr>
            <a:spLocks noGrp="1"/>
          </p:cNvSpPr>
          <p:nvPr>
            <p:ph type="title"/>
          </p:nvPr>
        </p:nvSpPr>
        <p:spPr/>
        <p:txBody>
          <a:bodyPr>
            <a:normAutofit fontScale="90000"/>
          </a:bodyPr>
          <a:lstStyle/>
          <a:p>
            <a:r>
              <a:rPr lang="en-US" dirty="0" smtClean="0"/>
              <a:t>Competing Models of Library Automation</a:t>
            </a:r>
            <a:endParaRPr lang="en-US" dirty="0"/>
          </a:p>
        </p:txBody>
      </p:sp>
    </p:spTree>
    <p:extLst>
      <p:ext uri="{BB962C8B-B14F-4D97-AF65-F5344CB8AC3E}">
        <p14:creationId xmlns:p14="http://schemas.microsoft.com/office/powerpoint/2010/main" val="232274642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Convergence </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Discovery and Management solutions will increasingly be implemented as matched sets</a:t>
            </a:r>
          </a:p>
          <a:p>
            <a:pPr lvl="1"/>
            <a:r>
              <a:rPr lang="en-US" dirty="0" smtClean="0"/>
              <a:t>Ex Libris: Primo / Alma</a:t>
            </a:r>
          </a:p>
          <a:p>
            <a:pPr lvl="1"/>
            <a:r>
              <a:rPr lang="en-US" dirty="0" smtClean="0"/>
              <a:t>Serials Solutions:</a:t>
            </a:r>
            <a:r>
              <a:rPr lang="en-US" baseline="0" dirty="0" smtClean="0"/>
              <a:t> Summon / Intota</a:t>
            </a:r>
          </a:p>
          <a:p>
            <a:pPr lvl="1"/>
            <a:r>
              <a:rPr lang="en-US" baseline="0" dirty="0" smtClean="0"/>
              <a:t>OCLC: WorldCat Local / WorldShare Platform</a:t>
            </a:r>
          </a:p>
          <a:p>
            <a:pPr lvl="1"/>
            <a:r>
              <a:rPr lang="en-US" baseline="0" dirty="0" smtClean="0"/>
              <a:t>Except: Kuali OLE, EBSCO Discovery Service</a:t>
            </a:r>
          </a:p>
          <a:p>
            <a:pPr lvl="0"/>
            <a:r>
              <a:rPr lang="en-US" dirty="0" smtClean="0"/>
              <a:t>Both depend on an ecosystem of interrelated knowledge</a:t>
            </a:r>
            <a:r>
              <a:rPr lang="en-US" baseline="0" dirty="0" smtClean="0"/>
              <a:t> bases</a:t>
            </a:r>
          </a:p>
          <a:p>
            <a:pPr lvl="0"/>
            <a:r>
              <a:rPr lang="en-US" baseline="0" dirty="0" smtClean="0"/>
              <a:t>API’s exposed to mix and match, but efficiencies and synergies are lost</a:t>
            </a:r>
            <a:endParaRPr lang="en-US" dirty="0"/>
          </a:p>
        </p:txBody>
      </p:sp>
    </p:spTree>
    <p:extLst>
      <p:ext uri="{BB962C8B-B14F-4D97-AF65-F5344CB8AC3E}">
        <p14:creationId xmlns:p14="http://schemas.microsoft.com/office/powerpoint/2010/main" val="34571732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endParaRPr lang="en-US"/>
          </a:p>
        </p:txBody>
      </p:sp>
      <p:sp>
        <p:nvSpPr>
          <p:cNvPr id="2" name="Title 1"/>
          <p:cNvSpPr>
            <a:spLocks noGrp="1"/>
          </p:cNvSpPr>
          <p:nvPr>
            <p:ph type="title"/>
          </p:nvPr>
        </p:nvSpPr>
        <p:spPr/>
        <p:txBody>
          <a:bodyPr/>
          <a:lstStyle/>
          <a:p>
            <a:r>
              <a:rPr lang="en-US" dirty="0" smtClean="0"/>
              <a:t>Questions</a:t>
            </a:r>
            <a:r>
              <a:rPr lang="en-US" baseline="0" dirty="0" smtClean="0"/>
              <a:t> and discussion</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Key Text:</a:t>
            </a:r>
            <a:r>
              <a:rPr lang="en-US" baseline="0" dirty="0" smtClean="0"/>
              <a:t> Changed expectations in metadata management</a:t>
            </a:r>
            <a:endParaRPr lang="en-US" dirty="0"/>
          </a:p>
        </p:txBody>
      </p:sp>
      <p:sp>
        <p:nvSpPr>
          <p:cNvPr id="3" name="Content Placeholder 2"/>
          <p:cNvSpPr>
            <a:spLocks noGrp="1"/>
          </p:cNvSpPr>
          <p:nvPr>
            <p:ph sz="quarter" idx="1"/>
          </p:nvPr>
        </p:nvSpPr>
        <p:spPr/>
        <p:txBody>
          <a:bodyPr>
            <a:normAutofit fontScale="77500" lnSpcReduction="20000"/>
          </a:bodyPr>
          <a:lstStyle/>
          <a:p>
            <a:r>
              <a:rPr lang="en-US" dirty="0" smtClean="0"/>
              <a:t>Moving</a:t>
            </a:r>
            <a:r>
              <a:rPr lang="en-US" baseline="0" dirty="0" smtClean="0"/>
              <a:t> away from individual record-by-record creation </a:t>
            </a:r>
          </a:p>
          <a:p>
            <a:r>
              <a:rPr lang="en-US" dirty="0" smtClean="0"/>
              <a:t>Life</a:t>
            </a:r>
            <a:r>
              <a:rPr lang="en-US" baseline="0" dirty="0" smtClean="0"/>
              <a:t> cycle of metadata </a:t>
            </a:r>
          </a:p>
          <a:p>
            <a:pPr lvl="1"/>
            <a:r>
              <a:rPr lang="en-US" dirty="0" smtClean="0"/>
              <a:t>Metadata follows the supply chain, improved and enhanced</a:t>
            </a:r>
            <a:r>
              <a:rPr lang="en-US" baseline="0" dirty="0" smtClean="0"/>
              <a:t> along the way as needed</a:t>
            </a:r>
          </a:p>
          <a:p>
            <a:pPr lvl="0"/>
            <a:r>
              <a:rPr lang="en-US" baseline="0" dirty="0" smtClean="0"/>
              <a:t>Manage metadata in bulk when possible</a:t>
            </a:r>
          </a:p>
          <a:p>
            <a:pPr lvl="1"/>
            <a:r>
              <a:rPr lang="en-US" baseline="0" dirty="0" smtClean="0"/>
              <a:t>E-book collections</a:t>
            </a:r>
          </a:p>
          <a:p>
            <a:pPr lvl="0"/>
            <a:r>
              <a:rPr lang="en-US" baseline="0" dirty="0" smtClean="0"/>
              <a:t>Highly shared metadata </a:t>
            </a:r>
          </a:p>
          <a:p>
            <a:pPr lvl="1"/>
            <a:r>
              <a:rPr lang="en-US" baseline="0" dirty="0" smtClean="0"/>
              <a:t>E-journal knowledge bases, e.g.</a:t>
            </a:r>
          </a:p>
          <a:p>
            <a:pPr lvl="0"/>
            <a:r>
              <a:rPr lang="en-US" baseline="0" dirty="0" smtClean="0"/>
              <a:t>Great interest in moving toward semantic web and open linked data</a:t>
            </a:r>
          </a:p>
          <a:p>
            <a:pPr lvl="1"/>
            <a:r>
              <a:rPr lang="en-US" baseline="0" dirty="0" smtClean="0"/>
              <a:t>Very little progress in linked data for operational systems</a:t>
            </a:r>
          </a:p>
          <a:p>
            <a:pPr lvl="1"/>
            <a:r>
              <a:rPr lang="en-US" baseline="0" dirty="0" smtClean="0"/>
              <a:t>AACR2 &gt; RDA </a:t>
            </a:r>
          </a:p>
          <a:p>
            <a:pPr lvl="1"/>
            <a:r>
              <a:rPr lang="en-US" baseline="0" dirty="0" smtClean="0"/>
              <a:t>MARC &gt; RDF (recent announcement of Library of Congress)</a:t>
            </a:r>
          </a:p>
        </p:txBody>
      </p:sp>
    </p:spTree>
    <p:extLst>
      <p:ext uri="{BB962C8B-B14F-4D97-AF65-F5344CB8AC3E}">
        <p14:creationId xmlns:p14="http://schemas.microsoft.com/office/powerpoint/2010/main" val="3912684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Fundamental technology shift</a:t>
            </a:r>
            <a:endParaRPr lang="en-US" dirty="0"/>
          </a:p>
        </p:txBody>
      </p:sp>
      <p:sp>
        <p:nvSpPr>
          <p:cNvPr id="3" name="Content Placeholder 2"/>
          <p:cNvSpPr>
            <a:spLocks noGrp="1"/>
          </p:cNvSpPr>
          <p:nvPr>
            <p:ph sz="quarter" idx="1"/>
          </p:nvPr>
        </p:nvSpPr>
        <p:spPr/>
        <p:txBody>
          <a:bodyPr/>
          <a:lstStyle/>
          <a:p>
            <a:r>
              <a:rPr lang="en-US" dirty="0" smtClean="0"/>
              <a:t>Mainframe computing</a:t>
            </a:r>
          </a:p>
          <a:p>
            <a:r>
              <a:rPr lang="en-US" dirty="0" smtClean="0"/>
              <a:t>Client/Server</a:t>
            </a:r>
          </a:p>
          <a:p>
            <a:r>
              <a:rPr lang="en-US" dirty="0" smtClean="0"/>
              <a:t>Cloud</a:t>
            </a:r>
            <a:r>
              <a:rPr lang="en-US" baseline="0" dirty="0" smtClean="0"/>
              <a:t> Computing</a:t>
            </a:r>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3681412"/>
            <a:ext cx="2153367" cy="157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descr="http://www.javaworld.com/javaworld/jw-10-2001/images/jw-1019-jxta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4499" y="3986425"/>
            <a:ext cx="2545201" cy="1491189"/>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www.princeton.edu/~ddix/images/cloud%20computi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8700" y="2142805"/>
            <a:ext cx="2655683" cy="204819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a:off x="2743200" y="4543476"/>
            <a:ext cx="838200" cy="10472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9" name="Straight Arrow Connector 8"/>
          <p:cNvCxnSpPr/>
          <p:nvPr/>
        </p:nvCxnSpPr>
        <p:spPr>
          <a:xfrm flipV="1">
            <a:off x="5577961" y="3986425"/>
            <a:ext cx="609600" cy="43962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7" name="TextBox 6"/>
          <p:cNvSpPr txBox="1"/>
          <p:nvPr/>
        </p:nvSpPr>
        <p:spPr>
          <a:xfrm>
            <a:off x="266700" y="5512763"/>
            <a:ext cx="4953000" cy="369332"/>
          </a:xfrm>
          <a:prstGeom prst="rect">
            <a:avLst/>
          </a:prstGeom>
          <a:noFill/>
        </p:spPr>
        <p:txBody>
          <a:bodyPr wrap="square" rtlCol="0">
            <a:spAutoFit/>
          </a:bodyPr>
          <a:lstStyle/>
          <a:p>
            <a:r>
              <a:rPr lang="en-US" dirty="0">
                <a:hlinkClick r:id="rId5"/>
              </a:rPr>
              <a:t>http://www.flickr.com/photos/carrick/61952845/</a:t>
            </a:r>
            <a:endParaRPr lang="en-US" dirty="0"/>
          </a:p>
        </p:txBody>
      </p:sp>
      <p:sp>
        <p:nvSpPr>
          <p:cNvPr id="8" name="TextBox 7"/>
          <p:cNvSpPr txBox="1"/>
          <p:nvPr/>
        </p:nvSpPr>
        <p:spPr>
          <a:xfrm>
            <a:off x="228600" y="5882095"/>
            <a:ext cx="6811865" cy="369332"/>
          </a:xfrm>
          <a:prstGeom prst="rect">
            <a:avLst/>
          </a:prstGeom>
          <a:noFill/>
        </p:spPr>
        <p:txBody>
          <a:bodyPr wrap="none" rtlCol="0">
            <a:spAutoFit/>
          </a:bodyPr>
          <a:lstStyle/>
          <a:p>
            <a:r>
              <a:rPr lang="en-US" dirty="0"/>
              <a:t>http://soacloudcomputing.blogspot.com/2008/10/cloud-computing.html</a:t>
            </a:r>
          </a:p>
        </p:txBody>
      </p:sp>
      <p:sp>
        <p:nvSpPr>
          <p:cNvPr id="10" name="TextBox 9"/>
          <p:cNvSpPr txBox="1"/>
          <p:nvPr/>
        </p:nvSpPr>
        <p:spPr>
          <a:xfrm>
            <a:off x="246103" y="6322814"/>
            <a:ext cx="6684202" cy="369332"/>
          </a:xfrm>
          <a:prstGeom prst="rect">
            <a:avLst/>
          </a:prstGeom>
          <a:noFill/>
        </p:spPr>
        <p:txBody>
          <a:bodyPr wrap="none" rtlCol="0">
            <a:spAutoFit/>
          </a:bodyPr>
          <a:lstStyle/>
          <a:p>
            <a:r>
              <a:rPr lang="en-US" dirty="0">
                <a:hlinkClick r:id="rId6"/>
              </a:rPr>
              <a:t>http://www.javaworld.com/javaworld/jw-10-2001/jw-1019-jxta.html</a:t>
            </a:r>
            <a:endParaRPr lang="en-US" dirty="0"/>
          </a:p>
        </p:txBody>
      </p:sp>
    </p:spTree>
    <p:extLst>
      <p:ext uri="{BB962C8B-B14F-4D97-AF65-F5344CB8AC3E}">
        <p14:creationId xmlns:p14="http://schemas.microsoft.com/office/powerpoint/2010/main" val="312223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Computing</a:t>
            </a:r>
            <a:endParaRPr lang="en-US" dirty="0"/>
          </a:p>
        </p:txBody>
      </p:sp>
      <p:sp>
        <p:nvSpPr>
          <p:cNvPr id="3" name="Text Placeholder 2"/>
          <p:cNvSpPr>
            <a:spLocks noGrp="1"/>
          </p:cNvSpPr>
          <p:nvPr>
            <p:ph type="body" idx="4294967295"/>
          </p:nvPr>
        </p:nvSpPr>
        <p:spPr/>
        <p:txBody>
          <a:bodyPr>
            <a:normAutofit lnSpcReduction="10000"/>
          </a:bodyPr>
          <a:lstStyle/>
          <a:p>
            <a:r>
              <a:rPr lang="en-US" dirty="0" smtClean="0"/>
              <a:t>Major trend in Information</a:t>
            </a:r>
            <a:r>
              <a:rPr lang="en-US" baseline="0" dirty="0" smtClean="0"/>
              <a:t> Technology</a:t>
            </a:r>
          </a:p>
          <a:p>
            <a:r>
              <a:rPr lang="en-US" baseline="0" dirty="0" smtClean="0"/>
              <a:t>Term “in the cloud” has devolved into marketing hype, but cloud computing in the form of multi-tenant software as a service offers libraries opportunities to break out of  individual silos of automation and engage in widely shared cooperative systems</a:t>
            </a:r>
          </a:p>
          <a:p>
            <a:r>
              <a:rPr lang="en-US" baseline="0" dirty="0" smtClean="0"/>
              <a:t>Opportunities for libraries to leverage their combined efforts into large-scale systems with more end-user impact and organizational efficiencies</a:t>
            </a:r>
          </a:p>
        </p:txBody>
      </p:sp>
    </p:spTree>
    <p:extLst>
      <p:ext uri="{BB962C8B-B14F-4D97-AF65-F5344CB8AC3E}">
        <p14:creationId xmlns:p14="http://schemas.microsoft.com/office/powerpoint/2010/main" val="3988529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Computing for Libraries</a:t>
            </a:r>
            <a:endParaRPr lang="en-US" dirty="0"/>
          </a:p>
        </p:txBody>
      </p:sp>
      <p:sp>
        <p:nvSpPr>
          <p:cNvPr id="5" name="Content Placeholder 4"/>
          <p:cNvSpPr>
            <a:spLocks noGrp="1"/>
          </p:cNvSpPr>
          <p:nvPr>
            <p:ph sz="quarter" idx="2"/>
          </p:nvPr>
        </p:nvSpPr>
        <p:spPr>
          <a:xfrm>
            <a:off x="609600" y="2438400"/>
            <a:ext cx="3276600" cy="3581400"/>
          </a:xfrm>
        </p:spPr>
        <p:txBody>
          <a:bodyPr/>
          <a:lstStyle/>
          <a:p>
            <a:endParaRPr lang="en-US" dirty="0"/>
          </a:p>
        </p:txBody>
      </p:sp>
      <p:sp>
        <p:nvSpPr>
          <p:cNvPr id="7" name="Content Placeholder 6"/>
          <p:cNvSpPr>
            <a:spLocks noGrp="1"/>
          </p:cNvSpPr>
          <p:nvPr>
            <p:ph sz="quarter" idx="4"/>
          </p:nvPr>
        </p:nvSpPr>
        <p:spPr/>
        <p:txBody>
          <a:bodyPr/>
          <a:lstStyle/>
          <a:p>
            <a:r>
              <a:rPr lang="en-US" dirty="0" smtClean="0"/>
              <a:t>Volume 11 in The Tech Set</a:t>
            </a:r>
          </a:p>
          <a:p>
            <a:r>
              <a:rPr lang="en-US" dirty="0" smtClean="0"/>
              <a:t>Published by Neal-Schuman / ALA TechSource</a:t>
            </a:r>
          </a:p>
          <a:p>
            <a:r>
              <a:rPr lang="en-US" dirty="0" smtClean="0"/>
              <a:t>ISBN</a:t>
            </a:r>
            <a:r>
              <a:rPr lang="en-US" dirty="0"/>
              <a:t>: </a:t>
            </a:r>
            <a:r>
              <a:rPr lang="en-US" dirty="0" smtClean="0"/>
              <a:t>781555707859</a:t>
            </a:r>
          </a:p>
          <a:p>
            <a:r>
              <a:rPr lang="en-US" sz="1800" b="1" dirty="0" smtClean="0"/>
              <a:t>http://www.neal-schuman.com/ccl</a:t>
            </a:r>
            <a:endParaRPr lang="en-US" sz="1800" b="1" dirty="0"/>
          </a:p>
        </p:txBody>
      </p:sp>
      <p:sp>
        <p:nvSpPr>
          <p:cNvPr id="4" name="Text Placeholder 3"/>
          <p:cNvSpPr>
            <a:spLocks noGrp="1"/>
          </p:cNvSpPr>
          <p:nvPr>
            <p:ph type="body" sz="quarter" idx="1"/>
          </p:nvPr>
        </p:nvSpPr>
        <p:spPr>
          <a:xfrm>
            <a:off x="609600" y="1752600"/>
            <a:ext cx="3352800" cy="640080"/>
          </a:xfrm>
        </p:spPr>
        <p:txBody>
          <a:bodyPr/>
          <a:lstStyle/>
          <a:p>
            <a:r>
              <a:rPr lang="en-US" dirty="0" smtClean="0"/>
              <a:t>Book Image</a:t>
            </a:r>
            <a:endParaRPr lang="en-US" dirty="0"/>
          </a:p>
        </p:txBody>
      </p:sp>
      <p:sp>
        <p:nvSpPr>
          <p:cNvPr id="6" name="Text Placeholder 5"/>
          <p:cNvSpPr>
            <a:spLocks noGrp="1"/>
          </p:cNvSpPr>
          <p:nvPr>
            <p:ph type="body" sz="quarter" idx="3"/>
          </p:nvPr>
        </p:nvSpPr>
        <p:spPr/>
        <p:txBody>
          <a:bodyPr/>
          <a:lstStyle/>
          <a:p>
            <a:r>
              <a:rPr lang="en-US" dirty="0" smtClean="0"/>
              <a:t>Publication Info:</a:t>
            </a:r>
            <a:endParaRPr lang="en-US" dirty="0"/>
          </a:p>
        </p:txBody>
      </p:sp>
      <p:pic>
        <p:nvPicPr>
          <p:cNvPr id="1026" name="Picture 2" descr="http://www.neal-schuman.com/uploads/products/2011W49/1142-cloud-computing-for-libraries-gallery-4-240x35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628775"/>
            <a:ext cx="3429000" cy="5000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225333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34393</TotalTime>
  <Words>2671</Words>
  <Application>Microsoft Office PowerPoint</Application>
  <PresentationFormat>On-screen Show (4:3)</PresentationFormat>
  <Paragraphs>635</Paragraphs>
  <Slides>54</Slides>
  <Notes>4</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Median</vt:lpstr>
      <vt:lpstr>The web-scale library</vt:lpstr>
      <vt:lpstr>Abstract</vt:lpstr>
      <vt:lpstr>Library Technology Guides</vt:lpstr>
      <vt:lpstr>Appropriate Automation Infrastructure</vt:lpstr>
      <vt:lpstr>Key Context: Libraries in Transition</vt:lpstr>
      <vt:lpstr>Key Text: Changed expectations in metadata management</vt:lpstr>
      <vt:lpstr>Fundamental technology shift</vt:lpstr>
      <vt:lpstr>Cloud Computing</vt:lpstr>
      <vt:lpstr>Cloud Computing for Libraries</vt:lpstr>
      <vt:lpstr>Library Automation in the Cloud</vt:lpstr>
      <vt:lpstr>Software as a Service</vt:lpstr>
      <vt:lpstr>Data as a service</vt:lpstr>
      <vt:lpstr>Leveraging the Cloud</vt:lpstr>
      <vt:lpstr>Transition to Web-scale Technologies</vt:lpstr>
      <vt:lpstr>A New Generation of Resource Discovery</vt:lpstr>
      <vt:lpstr>Discovery Products</vt:lpstr>
      <vt:lpstr>Online Catalog</vt:lpstr>
      <vt:lpstr>Next-gen Catalogs or Discovery Interface</vt:lpstr>
      <vt:lpstr>Discovery from Local to Web-scale</vt:lpstr>
      <vt:lpstr>Discovery Interface search model</vt:lpstr>
      <vt:lpstr>Web-scale Index-based Discovery</vt:lpstr>
      <vt:lpstr>Web-scale Search Problem</vt:lpstr>
      <vt:lpstr>Encore Synergy</vt:lpstr>
      <vt:lpstr>Discovery Service Installations</vt:lpstr>
      <vt:lpstr>Expanding the Depth of Discovery</vt:lpstr>
      <vt:lpstr>Citations / Metadata &gt; Full Text</vt:lpstr>
      <vt:lpstr>Full-text Book indexing</vt:lpstr>
      <vt:lpstr>Challenge for Relevancy</vt:lpstr>
      <vt:lpstr>Challenges for Collection Coverage</vt:lpstr>
      <vt:lpstr>Evaluating the Coverage of Index-based Discovery Services</vt:lpstr>
      <vt:lpstr>Open Discovery Initiative</vt:lpstr>
      <vt:lpstr>Balance of Constituents</vt:lpstr>
      <vt:lpstr>ODI Project Goals:</vt:lpstr>
      <vt:lpstr>Timeline</vt:lpstr>
      <vt:lpstr>Next-Gen Library Catalogs</vt:lpstr>
      <vt:lpstr>New-generation Library Management</vt:lpstr>
      <vt:lpstr>Is the status quo sustainable?</vt:lpstr>
      <vt:lpstr>Integrated (for print) Library System</vt:lpstr>
      <vt:lpstr>LMS / ERM: Fragmented Model</vt:lpstr>
      <vt:lpstr>Common approach for ERM</vt:lpstr>
      <vt:lpstr>Comprehensive Resource Management</vt:lpstr>
      <vt:lpstr>Libraries need a new model of library automation</vt:lpstr>
      <vt:lpstr>Library Services Platform</vt:lpstr>
      <vt:lpstr>Library Services Platform Characteristics</vt:lpstr>
      <vt:lpstr>Beyond the legacy Library Management System</vt:lpstr>
      <vt:lpstr>Open Systems</vt:lpstr>
      <vt:lpstr>New Library Management Model</vt:lpstr>
      <vt:lpstr>Library Services Platforms</vt:lpstr>
      <vt:lpstr>Development Schedule</vt:lpstr>
      <vt:lpstr>Development / Deployment perspective</vt:lpstr>
      <vt:lpstr>Recent ILS Industry Contracts</vt:lpstr>
      <vt:lpstr>Competing Models of Library Automation</vt:lpstr>
      <vt:lpstr>Convergence </vt:lpstr>
      <vt:lpstr>Questions and discussion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Blending evolution with revolution:</dc:title>
  <dc:creator>Marshall Breeding</dc:creator>
  <cp:lastModifiedBy>Marshall Breeding</cp:lastModifiedBy>
  <cp:revision>301</cp:revision>
  <dcterms:created xsi:type="dcterms:W3CDTF">2010-02-03T23:45:57Z</dcterms:created>
  <dcterms:modified xsi:type="dcterms:W3CDTF">2012-10-24T17:27:08Z</dcterms:modified>
</cp:coreProperties>
</file>